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9" r:id="rId22"/>
    <p:sldId id="297" r:id="rId23"/>
    <p:sldId id="298" r:id="rId24"/>
    <p:sldId id="300" r:id="rId25"/>
    <p:sldId id="301" r:id="rId26"/>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60033"/>
    <a:srgbClr val="CC0000"/>
    <a:srgbClr val="000000"/>
    <a:srgbClr val="993300"/>
    <a:srgbClr val="B92D14"/>
    <a:srgbClr val="990099"/>
    <a:srgbClr val="CCCC00"/>
    <a:srgbClr val="FF33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47" autoAdjust="0"/>
    <p:restoredTop sz="95573" autoAdjust="0"/>
  </p:normalViewPr>
  <p:slideViewPr>
    <p:cSldViewPr>
      <p:cViewPr varScale="1">
        <p:scale>
          <a:sx n="68" d="100"/>
          <a:sy n="68" d="100"/>
        </p:scale>
        <p:origin x="156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3E1DC6-6AE2-4F6A-BA32-A6FDD5DA684E}" type="slidenum">
              <a:rPr lang="en-US"/>
              <a:pPr>
                <a:defRPr/>
              </a:pPr>
              <a:t>‹#›</a:t>
            </a:fld>
            <a:endParaRPr lang="en-US"/>
          </a:p>
        </p:txBody>
      </p:sp>
    </p:spTree>
    <p:extLst>
      <p:ext uri="{BB962C8B-B14F-4D97-AF65-F5344CB8AC3E}">
        <p14:creationId xmlns:p14="http://schemas.microsoft.com/office/powerpoint/2010/main" val="11992946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A62AEC2-B6D9-405C-B1DD-2C5FDEA1089D}" type="slidenum">
              <a:rPr lang="en-US" altLang="tr-TR" sz="1200"/>
              <a:pPr eaLnBrk="1" hangingPunct="1"/>
              <a:t>1</a:t>
            </a:fld>
            <a:endParaRPr lang="en-US" altLang="tr-TR"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ru-RU"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951E5B1-FFFE-4880-9CF0-70D15B996F33}" type="slidenum">
              <a:rPr lang="en-US" altLang="tr-TR" sz="1200"/>
              <a:pPr eaLnBrk="1" hangingPunct="1"/>
              <a:t>2</a:t>
            </a:fld>
            <a:endParaRPr lang="en-US" altLang="tr-TR"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94C966F-F037-4243-BE3E-8C8D2F00F92C}" type="slidenum">
              <a:rPr lang="en-US" altLang="tr-TR" sz="1200"/>
              <a:pPr eaLnBrk="1" hangingPunct="1"/>
              <a:t>3</a:t>
            </a:fld>
            <a:endParaRPr lang="en-US" altLang="tr-TR"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951E5B1-FFFE-4880-9CF0-70D15B996F33}" type="slidenum">
              <a:rPr lang="en-US" altLang="tr-TR" sz="1200"/>
              <a:pPr eaLnBrk="1" hangingPunct="1"/>
              <a:t>6</a:t>
            </a:fld>
            <a:endParaRPr lang="en-US" altLang="tr-TR"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alt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94C966F-F037-4243-BE3E-8C8D2F00F92C}" type="slidenum">
              <a:rPr lang="en-US" altLang="tr-TR" sz="1200"/>
              <a:pPr eaLnBrk="1" hangingPunct="1"/>
              <a:t>7</a:t>
            </a:fld>
            <a:endParaRPr lang="en-US" altLang="tr-TR"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tr-TR" noProof="0"/>
              <a:t>Asıl başlık stili için tıklatın</a:t>
            </a:r>
            <a:endParaRPr lang="en-US" noProof="0"/>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tr-TR" noProof="0"/>
              <a:t>Asıl alt başlık stilini düzenlemek için tıklatın</a:t>
            </a:r>
            <a:endParaRPr lang="en-US" noProof="0"/>
          </a:p>
        </p:txBody>
      </p:sp>
    </p:spTree>
    <p:extLst>
      <p:ext uri="{BB962C8B-B14F-4D97-AF65-F5344CB8AC3E}">
        <p14:creationId xmlns:p14="http://schemas.microsoft.com/office/powerpoint/2010/main" val="101142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654270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tr-TR"/>
              <a:t>Asıl başlık stili için tıklatın</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406766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3536870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Tree>
    <p:extLst>
      <p:ext uri="{BB962C8B-B14F-4D97-AF65-F5344CB8AC3E}">
        <p14:creationId xmlns:p14="http://schemas.microsoft.com/office/powerpoint/2010/main" val="3390955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2697242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3509635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Tree>
    <p:extLst>
      <p:ext uri="{BB962C8B-B14F-4D97-AF65-F5344CB8AC3E}">
        <p14:creationId xmlns:p14="http://schemas.microsoft.com/office/powerpoint/2010/main" val="837300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998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extLst>
      <p:ext uri="{BB962C8B-B14F-4D97-AF65-F5344CB8AC3E}">
        <p14:creationId xmlns:p14="http://schemas.microsoft.com/office/powerpoint/2010/main" val="95029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extLst>
      <p:ext uri="{BB962C8B-B14F-4D97-AF65-F5344CB8AC3E}">
        <p14:creationId xmlns:p14="http://schemas.microsoft.com/office/powerpoint/2010/main" val="3311076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0" y="5021458"/>
            <a:ext cx="5112568" cy="1856978"/>
          </a:xfrm>
        </p:spPr>
        <p:txBody>
          <a:bodyPr/>
          <a:lstStyle/>
          <a:p>
            <a:pPr algn="ctr"/>
            <a:r>
              <a:rPr lang="tr-TR" sz="5000" b="1" dirty="0">
                <a:solidFill>
                  <a:schemeClr val="accent1">
                    <a:lumMod val="60000"/>
                    <a:lumOff val="40000"/>
                  </a:schemeClr>
                </a:solidFill>
                <a:latin typeface="Comic Sans MS" panose="030F0702030302020204" pitchFamily="66" charset="0"/>
              </a:rPr>
              <a:t>MOTİVASYON</a:t>
            </a:r>
            <a:br>
              <a:rPr lang="tr-TR" sz="5000" b="1" dirty="0">
                <a:solidFill>
                  <a:schemeClr val="accent1">
                    <a:lumMod val="60000"/>
                    <a:lumOff val="40000"/>
                  </a:schemeClr>
                </a:solidFill>
                <a:latin typeface="Comic Sans MS" panose="030F0702030302020204" pitchFamily="66" charset="0"/>
              </a:rPr>
            </a:br>
            <a:br>
              <a:rPr lang="tr-TR" sz="1800" b="1" dirty="0">
                <a:solidFill>
                  <a:schemeClr val="accent1">
                    <a:lumMod val="60000"/>
                    <a:lumOff val="40000"/>
                  </a:schemeClr>
                </a:solidFill>
                <a:latin typeface="Comic Sans MS" panose="030F0702030302020204" pitchFamily="66" charset="0"/>
              </a:rPr>
            </a:br>
            <a:endParaRPr lang="tr-TR" sz="1800" b="1" dirty="0">
              <a:solidFill>
                <a:schemeClr val="accent1">
                  <a:lumMod val="60000"/>
                  <a:lumOff val="40000"/>
                </a:schemeClr>
              </a:solidFill>
              <a:latin typeface="Comic Sans MS" panose="030F0702030302020204"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8906" y="2272754"/>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4141" y="304254"/>
            <a:ext cx="18288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p:txBody>
          <a:bodyPr/>
          <a:lstStyle/>
          <a:p>
            <a:pPr marL="0" indent="0">
              <a:buNone/>
            </a:pPr>
            <a:r>
              <a:rPr lang="tr-TR" sz="2000" dirty="0">
                <a:solidFill>
                  <a:schemeClr val="bg2"/>
                </a:solidFill>
                <a:latin typeface="Comic Sans MS" panose="030F0702030302020204" pitchFamily="66" charset="0"/>
              </a:rPr>
              <a:t>3.Kendinizle ilgili gözlem yapın;</a:t>
            </a:r>
          </a:p>
          <a:p>
            <a:pPr>
              <a:buFont typeface="Arial" panose="020B0604020202020204" pitchFamily="34" charset="0"/>
              <a:buChar char="•"/>
            </a:pPr>
            <a:r>
              <a:rPr lang="tr-TR" sz="2000" dirty="0">
                <a:solidFill>
                  <a:schemeClr val="accent1">
                    <a:lumMod val="75000"/>
                  </a:schemeClr>
                </a:solidFill>
                <a:latin typeface="Comic Sans MS" panose="030F0702030302020204" pitchFamily="66" charset="0"/>
              </a:rPr>
              <a:t>Duygularınızı,</a:t>
            </a:r>
          </a:p>
          <a:p>
            <a:pPr>
              <a:buFont typeface="Arial" panose="020B0604020202020204" pitchFamily="34" charset="0"/>
              <a:buChar char="•"/>
            </a:pPr>
            <a:r>
              <a:rPr lang="tr-TR" sz="2000" dirty="0">
                <a:solidFill>
                  <a:schemeClr val="accent1">
                    <a:lumMod val="75000"/>
                  </a:schemeClr>
                </a:solidFill>
                <a:latin typeface="Comic Sans MS" panose="030F0702030302020204" pitchFamily="66" charset="0"/>
              </a:rPr>
              <a:t>Düşüncelerinizi,</a:t>
            </a:r>
          </a:p>
          <a:p>
            <a:pPr>
              <a:buFont typeface="Arial" panose="020B0604020202020204" pitchFamily="34" charset="0"/>
              <a:buChar char="•"/>
            </a:pPr>
            <a:r>
              <a:rPr lang="tr-TR" sz="2000" dirty="0">
                <a:solidFill>
                  <a:schemeClr val="accent1">
                    <a:lumMod val="75000"/>
                  </a:schemeClr>
                </a:solidFill>
                <a:latin typeface="Comic Sans MS" panose="030F0702030302020204" pitchFamily="66" charset="0"/>
              </a:rPr>
              <a:t>Bedeninizi,</a:t>
            </a:r>
          </a:p>
          <a:p>
            <a:pPr>
              <a:buFont typeface="Arial" panose="020B0604020202020204" pitchFamily="34" charset="0"/>
              <a:buChar char="•"/>
            </a:pPr>
            <a:r>
              <a:rPr lang="tr-TR" sz="2000" dirty="0">
                <a:solidFill>
                  <a:schemeClr val="accent1">
                    <a:lumMod val="75000"/>
                  </a:schemeClr>
                </a:solidFill>
                <a:latin typeface="Comic Sans MS" panose="030F0702030302020204" pitchFamily="66" charset="0"/>
              </a:rPr>
              <a:t>Davranışlarınızı </a:t>
            </a:r>
            <a:r>
              <a:rPr lang="tr-TR" sz="2000" dirty="0">
                <a:solidFill>
                  <a:schemeClr val="bg2"/>
                </a:solidFill>
                <a:latin typeface="Comic Sans MS" panose="030F0702030302020204" pitchFamily="66" charset="0"/>
              </a:rPr>
              <a:t>gözden geçirin ve kendinize aşağıdaki soruları sorun:</a:t>
            </a:r>
          </a:p>
          <a:p>
            <a:pPr>
              <a:buFont typeface="Wingdings" panose="05000000000000000000" pitchFamily="2" charset="2"/>
              <a:buChar char="v"/>
            </a:pPr>
            <a:r>
              <a:rPr lang="tr-TR" sz="2000" dirty="0">
                <a:solidFill>
                  <a:schemeClr val="accent2">
                    <a:lumMod val="75000"/>
                  </a:schemeClr>
                </a:solidFill>
                <a:latin typeface="Comic Sans MS" panose="030F0702030302020204" pitchFamily="66" charset="0"/>
              </a:rPr>
              <a:t>Ders çalışmayı, sınavları düşündüğümde kendimi nasıl hissediyorum? (Umutlu, çaresiz, bıkmış, istekli </a:t>
            </a:r>
            <a:r>
              <a:rPr lang="tr-TR" sz="2000" dirty="0" err="1">
                <a:solidFill>
                  <a:schemeClr val="accent2">
                    <a:lumMod val="75000"/>
                  </a:schemeClr>
                </a:solidFill>
                <a:latin typeface="Comic Sans MS" panose="030F0702030302020204" pitchFamily="66" charset="0"/>
              </a:rPr>
              <a:t>vb</a:t>
            </a:r>
            <a:r>
              <a:rPr lang="tr-TR" sz="2000" dirty="0">
                <a:solidFill>
                  <a:schemeClr val="accent2">
                    <a:lumMod val="75000"/>
                  </a:schemeClr>
                </a:solidFill>
                <a:latin typeface="Comic Sans MS" panose="030F0702030302020204" pitchFamily="66" charset="0"/>
              </a:rPr>
              <a:t>…)</a:t>
            </a:r>
          </a:p>
          <a:p>
            <a:pPr>
              <a:buFont typeface="Wingdings" panose="05000000000000000000" pitchFamily="2" charset="2"/>
              <a:buChar char="v"/>
            </a:pPr>
            <a:r>
              <a:rPr lang="tr-TR" sz="2000" dirty="0">
                <a:solidFill>
                  <a:srgbClr val="CCCC00"/>
                </a:solidFill>
                <a:latin typeface="Comic Sans MS" panose="030F0702030302020204" pitchFamily="66" charset="0"/>
              </a:rPr>
              <a:t>Dersleri ve sınavları düşündüğümde aklımdan neler geçiyor? (Yapabilirim, kendime güveniyorum, hiçbir zaman başaramayacağım, her şey niye bu kadar zor? </a:t>
            </a:r>
            <a:r>
              <a:rPr lang="tr-TR" sz="2000" dirty="0" err="1">
                <a:solidFill>
                  <a:srgbClr val="CCCC00"/>
                </a:solidFill>
                <a:latin typeface="Comic Sans MS" panose="030F0702030302020204" pitchFamily="66" charset="0"/>
              </a:rPr>
              <a:t>vb</a:t>
            </a:r>
            <a:r>
              <a:rPr lang="tr-TR" sz="2000" dirty="0">
                <a:solidFill>
                  <a:srgbClr val="CCCC00"/>
                </a:solidFill>
                <a:latin typeface="Comic Sans MS" panose="030F0702030302020204" pitchFamily="66" charset="0"/>
              </a:rPr>
              <a:t>…)</a:t>
            </a:r>
          </a:p>
          <a:p>
            <a:pPr>
              <a:buFont typeface="Arial" panose="020B0604020202020204" pitchFamily="34" charset="0"/>
              <a:buChar char="•"/>
            </a:pPr>
            <a:endParaRPr lang="tr-TR" sz="2000" dirty="0">
              <a:solidFill>
                <a:schemeClr val="bg2"/>
              </a:solidFill>
              <a:latin typeface="Comic Sans MS" panose="030F0702030302020204" pitchFamily="66" charset="0"/>
            </a:endParaRPr>
          </a:p>
        </p:txBody>
      </p:sp>
      <p:sp>
        <p:nvSpPr>
          <p:cNvPr id="4" name="Başlık 1"/>
          <p:cNvSpPr txBox="1">
            <a:spLocks/>
          </p:cNvSpPr>
          <p:nvPr/>
        </p:nvSpPr>
        <p:spPr bwMode="auto">
          <a:xfrm>
            <a:off x="683568" y="1556792"/>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tr-TR" kern="0" dirty="0">
                <a:solidFill>
                  <a:srgbClr val="CC0000"/>
                </a:solidFill>
              </a:rPr>
              <a:t>Motivasyon Nasıl Kazanılır</a:t>
            </a:r>
          </a:p>
        </p:txBody>
      </p:sp>
    </p:spTree>
    <p:extLst>
      <p:ext uri="{BB962C8B-B14F-4D97-AF65-F5344CB8AC3E}">
        <p14:creationId xmlns:p14="http://schemas.microsoft.com/office/powerpoint/2010/main" val="2598808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16632"/>
            <a:ext cx="18288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914400" y="2438400"/>
            <a:ext cx="7315200" cy="2070720"/>
          </a:xfrm>
        </p:spPr>
        <p:txBody>
          <a:bodyPr/>
          <a:lstStyle/>
          <a:p>
            <a:r>
              <a:rPr lang="tr-TR" sz="2000" dirty="0">
                <a:solidFill>
                  <a:schemeClr val="accent6">
                    <a:lumMod val="75000"/>
                  </a:schemeClr>
                </a:solidFill>
                <a:latin typeface="Comic Sans MS" panose="030F0702030302020204" pitchFamily="66" charset="0"/>
              </a:rPr>
              <a:t>Ders çalışmayı ve sınavları düşündüğümde bedenimde neler oluyor? (Kaslarım geriliyor, kalp atışım hızlanıyor, ellerim terliyor, karnım ağrıyor </a:t>
            </a:r>
            <a:r>
              <a:rPr lang="tr-TR" sz="2000" dirty="0" err="1">
                <a:solidFill>
                  <a:schemeClr val="accent6">
                    <a:lumMod val="75000"/>
                  </a:schemeClr>
                </a:solidFill>
                <a:latin typeface="Comic Sans MS" panose="030F0702030302020204" pitchFamily="66" charset="0"/>
              </a:rPr>
              <a:t>vb</a:t>
            </a:r>
            <a:r>
              <a:rPr lang="tr-TR" sz="2000" dirty="0">
                <a:solidFill>
                  <a:schemeClr val="accent6">
                    <a:lumMod val="75000"/>
                  </a:schemeClr>
                </a:solidFill>
                <a:latin typeface="Comic Sans MS" panose="030F0702030302020204" pitchFamily="66" charset="0"/>
              </a:rPr>
              <a:t>…)</a:t>
            </a:r>
          </a:p>
          <a:p>
            <a:r>
              <a:rPr lang="tr-TR" sz="2000" dirty="0">
                <a:solidFill>
                  <a:srgbClr val="339966"/>
                </a:solidFill>
                <a:latin typeface="Comic Sans MS" panose="030F0702030302020204" pitchFamily="66" charset="0"/>
              </a:rPr>
              <a:t>Ders çalışmak yerine neler yapıyorum? (Dizi izlemek, sosyal medyada takılmak, beni dersten kurtaracak </a:t>
            </a:r>
            <a:r>
              <a:rPr lang="tr-TR" sz="2000" dirty="0" err="1">
                <a:solidFill>
                  <a:srgbClr val="339966"/>
                </a:solidFill>
                <a:latin typeface="Comic Sans MS" panose="030F0702030302020204" pitchFamily="66" charset="0"/>
              </a:rPr>
              <a:t>herhangibir</a:t>
            </a:r>
            <a:r>
              <a:rPr lang="tr-TR" sz="2000" dirty="0">
                <a:solidFill>
                  <a:srgbClr val="339966"/>
                </a:solidFill>
                <a:latin typeface="Comic Sans MS" panose="030F0702030302020204" pitchFamily="66" charset="0"/>
              </a:rPr>
              <a:t> şey…)</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519885"/>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4674666"/>
            <a:ext cx="3456384" cy="182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Başlık 1"/>
          <p:cNvSpPr txBox="1">
            <a:spLocks/>
          </p:cNvSpPr>
          <p:nvPr/>
        </p:nvSpPr>
        <p:spPr bwMode="auto">
          <a:xfrm>
            <a:off x="683568" y="1556792"/>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tr-TR" kern="0" dirty="0">
                <a:solidFill>
                  <a:srgbClr val="CC0000"/>
                </a:solidFill>
              </a:rPr>
              <a:t>Motivasyon Nasıl Kazanılır</a:t>
            </a:r>
          </a:p>
        </p:txBody>
      </p:sp>
    </p:spTree>
    <p:extLst>
      <p:ext uri="{BB962C8B-B14F-4D97-AF65-F5344CB8AC3E}">
        <p14:creationId xmlns:p14="http://schemas.microsoft.com/office/powerpoint/2010/main" val="952522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1188" y="-8078"/>
            <a:ext cx="18288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899592" y="1916832"/>
            <a:ext cx="7315200" cy="4191000"/>
          </a:xfrm>
        </p:spPr>
        <p:txBody>
          <a:bodyPr/>
          <a:lstStyle/>
          <a:p>
            <a:r>
              <a:rPr lang="tr-TR" sz="2000" dirty="0">
                <a:solidFill>
                  <a:schemeClr val="bg2">
                    <a:lumMod val="60000"/>
                    <a:lumOff val="40000"/>
                  </a:schemeClr>
                </a:solidFill>
                <a:latin typeface="Comic Sans MS" panose="030F0702030302020204" pitchFamily="66" charset="0"/>
              </a:rPr>
              <a:t>4. Düşüncelerini not et ve olumlu - olumsuz olarak ayır. Olumsuzları olumlularla değiştirmeyi dene.</a:t>
            </a:r>
          </a:p>
          <a:p>
            <a:r>
              <a:rPr lang="tr-TR" sz="2000" dirty="0">
                <a:solidFill>
                  <a:schemeClr val="bg2">
                    <a:lumMod val="60000"/>
                    <a:lumOff val="40000"/>
                  </a:schemeClr>
                </a:solidFill>
                <a:latin typeface="Comic Sans MS" panose="030F0702030302020204" pitchFamily="66" charset="0"/>
              </a:rPr>
              <a:t>Örnekler;</a:t>
            </a:r>
          </a:p>
        </p:txBody>
      </p:sp>
      <p:graphicFrame>
        <p:nvGraphicFramePr>
          <p:cNvPr id="4" name="Tablo 3"/>
          <p:cNvGraphicFramePr>
            <a:graphicFrameLocks noGrp="1"/>
          </p:cNvGraphicFramePr>
          <p:nvPr>
            <p:extLst>
              <p:ext uri="{D42A27DB-BD31-4B8C-83A1-F6EECF244321}">
                <p14:modId xmlns:p14="http://schemas.microsoft.com/office/powerpoint/2010/main" val="25972130"/>
              </p:ext>
            </p:extLst>
          </p:nvPr>
        </p:nvGraphicFramePr>
        <p:xfrm>
          <a:off x="683568" y="2996952"/>
          <a:ext cx="7848872" cy="3657600"/>
        </p:xfrm>
        <a:graphic>
          <a:graphicData uri="http://schemas.openxmlformats.org/drawingml/2006/table">
            <a:tbl>
              <a:tblPr firstRow="1" bandRow="1">
                <a:tableStyleId>{93296810-A885-4BE3-A3E7-6D5BEEA58F35}</a:tableStyleId>
              </a:tblPr>
              <a:tblGrid>
                <a:gridCol w="3312368">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0">
                <a:tc>
                  <a:txBody>
                    <a:bodyPr/>
                    <a:lstStyle/>
                    <a:p>
                      <a:r>
                        <a:rPr lang="tr-TR" dirty="0">
                          <a:latin typeface="Comic Sans MS" panose="030F0702030302020204" pitchFamily="66" charset="0"/>
                        </a:rPr>
                        <a:t>OLUMSUZ</a:t>
                      </a:r>
                    </a:p>
                  </a:txBody>
                  <a:tcPr/>
                </a:tc>
                <a:tc>
                  <a:txBody>
                    <a:bodyPr/>
                    <a:lstStyle/>
                    <a:p>
                      <a:r>
                        <a:rPr lang="tr-TR" dirty="0">
                          <a:latin typeface="Comic Sans MS" panose="030F0702030302020204" pitchFamily="66" charset="0"/>
                        </a:rPr>
                        <a:t>OLUMLU</a:t>
                      </a:r>
                    </a:p>
                  </a:txBody>
                  <a:tcPr/>
                </a:tc>
                <a:extLst>
                  <a:ext uri="{0D108BD9-81ED-4DB2-BD59-A6C34878D82A}">
                    <a16:rowId xmlns:a16="http://schemas.microsoft.com/office/drawing/2014/main" val="10000"/>
                  </a:ext>
                </a:extLst>
              </a:tr>
              <a:tr h="370840">
                <a:tc>
                  <a:txBody>
                    <a:bodyPr/>
                    <a:lstStyle/>
                    <a:p>
                      <a:r>
                        <a:rPr lang="tr-TR" dirty="0">
                          <a:latin typeface="Comic Sans MS" panose="030F0702030302020204" pitchFamily="66" charset="0"/>
                        </a:rPr>
                        <a:t>Çalışsam da yapamayacağım.</a:t>
                      </a:r>
                    </a:p>
                  </a:txBody>
                  <a:tcPr/>
                </a:tc>
                <a:tc>
                  <a:txBody>
                    <a:bodyPr/>
                    <a:lstStyle/>
                    <a:p>
                      <a:r>
                        <a:rPr lang="tr-TR" dirty="0">
                          <a:latin typeface="Comic Sans MS" panose="030F0702030302020204" pitchFamily="66" charset="0"/>
                        </a:rPr>
                        <a:t>Eksiklerimi belirleyip daha düzenli çalışırsam şimdikinden daha iyi bir düzeye gelebilirim.</a:t>
                      </a:r>
                      <a:r>
                        <a:rPr lang="tr-TR" baseline="0" dirty="0">
                          <a:latin typeface="Comic Sans MS" panose="030F0702030302020204" pitchFamily="66" charset="0"/>
                        </a:rPr>
                        <a:t> </a:t>
                      </a:r>
                      <a:endParaRPr lang="tr-TR" dirty="0">
                        <a:latin typeface="Comic Sans MS" panose="030F0702030302020204" pitchFamily="66" charset="0"/>
                      </a:endParaRPr>
                    </a:p>
                  </a:txBody>
                  <a:tcPr/>
                </a:tc>
                <a:extLst>
                  <a:ext uri="{0D108BD9-81ED-4DB2-BD59-A6C34878D82A}">
                    <a16:rowId xmlns:a16="http://schemas.microsoft.com/office/drawing/2014/main" val="10001"/>
                  </a:ext>
                </a:extLst>
              </a:tr>
              <a:tr h="370840">
                <a:tc>
                  <a:txBody>
                    <a:bodyPr/>
                    <a:lstStyle/>
                    <a:p>
                      <a:r>
                        <a:rPr lang="tr-TR" dirty="0">
                          <a:latin typeface="Comic Sans MS" panose="030F0702030302020204" pitchFamily="66" charset="0"/>
                        </a:rPr>
                        <a:t>Eksiğim çok fazla. Zamanında halletmem</a:t>
                      </a:r>
                      <a:r>
                        <a:rPr lang="tr-TR" baseline="0" dirty="0">
                          <a:latin typeface="Comic Sans MS" panose="030F0702030302020204" pitchFamily="66" charset="0"/>
                        </a:rPr>
                        <a:t> mümkün değil.</a:t>
                      </a:r>
                      <a:endParaRPr lang="tr-TR" dirty="0">
                        <a:latin typeface="Comic Sans MS" panose="030F0702030302020204" pitchFamily="66" charset="0"/>
                      </a:endParaRPr>
                    </a:p>
                  </a:txBody>
                  <a:tcPr/>
                </a:tc>
                <a:tc>
                  <a:txBody>
                    <a:bodyPr/>
                    <a:lstStyle/>
                    <a:p>
                      <a:r>
                        <a:rPr lang="tr-TR" dirty="0">
                          <a:latin typeface="Comic Sans MS" panose="030F0702030302020204" pitchFamily="66" charset="0"/>
                        </a:rPr>
                        <a:t>Neyi daha iyi yapabileceğime odaklanırsam</a:t>
                      </a:r>
                      <a:r>
                        <a:rPr lang="tr-TR" baseline="0" dirty="0">
                          <a:latin typeface="Comic Sans MS" panose="030F0702030302020204" pitchFamily="66" charset="0"/>
                        </a:rPr>
                        <a:t> en azından iyi olduğum konularda daha az yanlış yaparım.</a:t>
                      </a:r>
                      <a:endParaRPr lang="tr-TR" dirty="0">
                        <a:latin typeface="Comic Sans MS" panose="030F0702030302020204" pitchFamily="66" charset="0"/>
                      </a:endParaRPr>
                    </a:p>
                  </a:txBody>
                  <a:tcPr/>
                </a:tc>
                <a:extLst>
                  <a:ext uri="{0D108BD9-81ED-4DB2-BD59-A6C34878D82A}">
                    <a16:rowId xmlns:a16="http://schemas.microsoft.com/office/drawing/2014/main" val="10002"/>
                  </a:ext>
                </a:extLst>
              </a:tr>
              <a:tr h="370840">
                <a:tc>
                  <a:txBody>
                    <a:bodyPr/>
                    <a:lstStyle/>
                    <a:p>
                      <a:r>
                        <a:rPr lang="tr-TR" dirty="0">
                          <a:latin typeface="Comic Sans MS" panose="030F0702030302020204" pitchFamily="66" charset="0"/>
                        </a:rPr>
                        <a:t>Sınavı kazanamazsam geleceğim</a:t>
                      </a:r>
                      <a:r>
                        <a:rPr lang="tr-TR" baseline="0" dirty="0">
                          <a:latin typeface="Comic Sans MS" panose="030F0702030302020204" pitchFamily="66" charset="0"/>
                        </a:rPr>
                        <a:t> berbat olacak.</a:t>
                      </a:r>
                      <a:endParaRPr lang="tr-TR" dirty="0">
                        <a:latin typeface="Comic Sans MS" panose="030F0702030302020204" pitchFamily="66" charset="0"/>
                      </a:endParaRPr>
                    </a:p>
                  </a:txBody>
                  <a:tcPr/>
                </a:tc>
                <a:tc>
                  <a:txBody>
                    <a:bodyPr/>
                    <a:lstStyle/>
                    <a:p>
                      <a:r>
                        <a:rPr lang="tr-TR" dirty="0">
                          <a:latin typeface="Comic Sans MS" panose="030F0702030302020204" pitchFamily="66" charset="0"/>
                        </a:rPr>
                        <a:t>Sınavda başarılı</a:t>
                      </a:r>
                      <a:r>
                        <a:rPr lang="tr-TR" baseline="0" dirty="0">
                          <a:latin typeface="Comic Sans MS" panose="030F0702030302020204" pitchFamily="66" charset="0"/>
                        </a:rPr>
                        <a:t> olamasam da gidebileceğim bir sürü okul var. Gittiğim okulda kendimi daha çok geliştirirsem  üniversitede istediğim bölümü okuma fırsatım hala var. </a:t>
                      </a:r>
                      <a:endParaRPr lang="tr-TR" dirty="0">
                        <a:latin typeface="Comic Sans MS" panose="030F0702030302020204" pitchFamily="66" charset="0"/>
                      </a:endParaRPr>
                    </a:p>
                  </a:txBody>
                  <a:tcPr/>
                </a:tc>
                <a:extLst>
                  <a:ext uri="{0D108BD9-81ED-4DB2-BD59-A6C34878D82A}">
                    <a16:rowId xmlns:a16="http://schemas.microsoft.com/office/drawing/2014/main" val="10003"/>
                  </a:ext>
                </a:extLst>
              </a:tr>
            </a:tbl>
          </a:graphicData>
        </a:graphic>
      </p:graphicFrame>
      <p:sp>
        <p:nvSpPr>
          <p:cNvPr id="5" name="Sağ Ok 4"/>
          <p:cNvSpPr/>
          <p:nvPr/>
        </p:nvSpPr>
        <p:spPr bwMode="auto">
          <a:xfrm>
            <a:off x="2339752" y="3008077"/>
            <a:ext cx="1224136" cy="336470"/>
          </a:xfrm>
          <a:prstGeom prst="rightArrow">
            <a:avLst/>
          </a:prstGeom>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a:ln>
                <a:noFill/>
              </a:ln>
              <a:solidFill>
                <a:schemeClr val="tx1"/>
              </a:solidFill>
              <a:effectLst/>
              <a:latin typeface="Arial" charset="0"/>
            </a:endParaRPr>
          </a:p>
        </p:txBody>
      </p:sp>
      <p:sp>
        <p:nvSpPr>
          <p:cNvPr id="6" name="Başlık 1"/>
          <p:cNvSpPr txBox="1">
            <a:spLocks/>
          </p:cNvSpPr>
          <p:nvPr/>
        </p:nvSpPr>
        <p:spPr bwMode="auto">
          <a:xfrm>
            <a:off x="1014615" y="1169323"/>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tr-TR" sz="3600" kern="0" dirty="0">
                <a:solidFill>
                  <a:srgbClr val="CC0000"/>
                </a:solidFill>
                <a:latin typeface="Comic Sans MS" panose="030F0702030302020204" pitchFamily="66" charset="0"/>
              </a:rPr>
              <a:t>Motivasyon Nasıl Kazanılır</a:t>
            </a:r>
          </a:p>
        </p:txBody>
      </p:sp>
    </p:spTree>
    <p:extLst>
      <p:ext uri="{BB962C8B-B14F-4D97-AF65-F5344CB8AC3E}">
        <p14:creationId xmlns:p14="http://schemas.microsoft.com/office/powerpoint/2010/main" val="3022971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7744" y="4985792"/>
            <a:ext cx="3456384"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5328" y="-1"/>
            <a:ext cx="18288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539552" y="1822573"/>
            <a:ext cx="7531224" cy="2862808"/>
          </a:xfrm>
        </p:spPr>
        <p:txBody>
          <a:bodyPr/>
          <a:lstStyle/>
          <a:p>
            <a:pPr algn="just">
              <a:lnSpc>
                <a:spcPct val="150000"/>
              </a:lnSpc>
            </a:pPr>
            <a:r>
              <a:rPr lang="tr-TR" sz="1800" dirty="0">
                <a:solidFill>
                  <a:schemeClr val="accent1">
                    <a:lumMod val="75000"/>
                  </a:schemeClr>
                </a:solidFill>
                <a:latin typeface="Comic Sans MS" panose="030F0702030302020204" pitchFamily="66" charset="0"/>
              </a:rPr>
              <a:t>5. Düşüncelerinizi olumluya dönüştürmeye başladıktan sonra kendinizi daha rahatlamış ve daha sakin hissettiğinizi fark edeceksiniz.  Fakat yine de ara sıra olumsuz duyguların sizi rahatsız ettiği zamanlar olabilir. </a:t>
            </a:r>
            <a:r>
              <a:rPr lang="tr-TR" sz="1800" b="1" dirty="0">
                <a:solidFill>
                  <a:schemeClr val="accent1">
                    <a:lumMod val="75000"/>
                  </a:schemeClr>
                </a:solidFill>
                <a:latin typeface="Comic Sans MS" panose="030F0702030302020204" pitchFamily="66" charset="0"/>
              </a:rPr>
              <a:t>Bu duyguların farkına varmak ve onlarla yüzleşmek iyi hissetmenin ilk şartıdır. </a:t>
            </a:r>
            <a:r>
              <a:rPr lang="tr-TR" sz="1800" dirty="0">
                <a:solidFill>
                  <a:schemeClr val="accent1">
                    <a:lumMod val="75000"/>
                  </a:schemeClr>
                </a:solidFill>
                <a:latin typeface="Comic Sans MS" panose="030F0702030302020204" pitchFamily="66" charset="0"/>
              </a:rPr>
              <a:t>Bunun için de onları ifade etmek gerekir. Güvendiğiniz ve sizin için değerli bir büyüğünüz ya da yaşıtınızla bu duygularınızı paylaşın. Eğer böyle bir yakınınıza ulaşma şansınız yoksa </a:t>
            </a:r>
            <a:r>
              <a:rPr lang="tr-TR" sz="1800" b="1" dirty="0">
                <a:solidFill>
                  <a:schemeClr val="accent1">
                    <a:lumMod val="75000"/>
                  </a:schemeClr>
                </a:solidFill>
                <a:latin typeface="Comic Sans MS" panose="030F0702030302020204" pitchFamily="66" charset="0"/>
              </a:rPr>
              <a:t>olumsuz duygularınızı bir kağıda yazın ve sonra onu yırtarak ondan kurtulduğunuzu hayal edin. </a:t>
            </a:r>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605" y="858960"/>
            <a:ext cx="731520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533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0"/>
            <a:ext cx="2592288" cy="213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152" y="0"/>
            <a:ext cx="1556251" cy="2308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251520" y="2132856"/>
            <a:ext cx="7819256" cy="4191000"/>
          </a:xfrm>
        </p:spPr>
        <p:txBody>
          <a:bodyPr/>
          <a:lstStyle/>
          <a:p>
            <a:pPr algn="just"/>
            <a:r>
              <a:rPr lang="tr-TR" sz="1800" dirty="0">
                <a:solidFill>
                  <a:schemeClr val="accent1">
                    <a:lumMod val="75000"/>
                  </a:schemeClr>
                </a:solidFill>
                <a:latin typeface="Comic Sans MS" panose="030F0702030302020204" pitchFamily="66" charset="0"/>
              </a:rPr>
              <a:t>6. Kendinizi rahatlatmak için bedeninizin rahat olması da son derece önemlidir. Bunun için özellikle ders çalışmaya başlamadan hemen önce rahatlatıcı egzersizler yapabilirsiniz. İşte bir örnek; </a:t>
            </a:r>
            <a:r>
              <a:rPr lang="tr-TR" sz="1800" b="1" dirty="0">
                <a:solidFill>
                  <a:schemeClr val="accent1">
                    <a:lumMod val="75000"/>
                  </a:schemeClr>
                </a:solidFill>
                <a:latin typeface="Comic Sans MS" panose="030F0702030302020204" pitchFamily="66" charset="0"/>
              </a:rPr>
              <a:t>«Rahat edebileceğin bir pozisyonda otur ya da uzan. Gözlerini kapa ve ciğerlerinden değil karnından nefes almayı dene. Nefes alırken karnının şiştiğini, verirken de indiğini fark edeceksin.  Nefes alırken içine huzur ve sakinlik çektiğini, verirken de gerginlik ve kaygıyı dışarı attığını hayal et. Hayalinde kendini en rahat hissedeceğin ortamı canlandır. Bu bir deniz kenarı da olabilir, bir dağ kulübesi de veya sık ağaçlarla kaplı serin bir orman da… Tamamen senin seçimin. Hayal gücünü özgür bırak. Bu ortamdaki tüm ayrıntıları fark etmeye çalış. Hangi kokular var? Hangi sesleri duyuyorsun? Neler görüyorsun? Dokunabileceğin eşyalar var mı etrafında? </a:t>
            </a:r>
            <a:r>
              <a:rPr lang="tr-TR" sz="1800" b="1" dirty="0" err="1">
                <a:solidFill>
                  <a:schemeClr val="accent1">
                    <a:lumMod val="75000"/>
                  </a:schemeClr>
                </a:solidFill>
                <a:latin typeface="Comic Sans MS" panose="030F0702030302020204" pitchFamily="66" charset="0"/>
              </a:rPr>
              <a:t>Vb</a:t>
            </a:r>
            <a:r>
              <a:rPr lang="tr-TR" sz="1800" b="1" dirty="0">
                <a:solidFill>
                  <a:schemeClr val="accent1">
                    <a:lumMod val="75000"/>
                  </a:schemeClr>
                </a:solidFill>
                <a:latin typeface="Comic Sans MS" panose="030F0702030302020204" pitchFamily="66" charset="0"/>
              </a:rPr>
              <a:t>… Yeterince rahatlayana kadar orada kal. Gerçek dünyaya dönmeye hazır hissettiğinde 10’dan geriye say ve 1 dediğinde rahatlamış olarak gözlerini aç.»  </a:t>
            </a:r>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461293"/>
            <a:ext cx="731520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6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4080"/>
            <a:ext cx="18288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2756" y="4286236"/>
            <a:ext cx="3604887" cy="2547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İçerik Yer Tutucusu 2"/>
          <p:cNvSpPr>
            <a:spLocks noGrp="1"/>
          </p:cNvSpPr>
          <p:nvPr>
            <p:ph idx="1"/>
          </p:nvPr>
        </p:nvSpPr>
        <p:spPr>
          <a:xfrm>
            <a:off x="323528" y="2074959"/>
            <a:ext cx="7315200" cy="2862808"/>
          </a:xfrm>
        </p:spPr>
        <p:txBody>
          <a:bodyPr/>
          <a:lstStyle/>
          <a:p>
            <a:pPr algn="just"/>
            <a:r>
              <a:rPr lang="tr-TR" sz="1800" dirty="0">
                <a:solidFill>
                  <a:srgbClr val="FFC000"/>
                </a:solidFill>
                <a:latin typeface="Comic Sans MS" panose="030F0702030302020204" pitchFamily="66" charset="0"/>
              </a:rPr>
              <a:t>7. 1.Ders çalışmak yerine en çok neleri yaptığınızı ve bunlara ne kadar süre ayırdığınızı not edin. Sizi en çok oyalayan ve ders çalışmaktan kaçınmanıza neden olan aktiviteyi belirleyin. Kendinizle bir anlaşma yapın. Bu aktiviteyi ders çalıştıktan sonra kendinizi ödüllendirmek için yapacağınıza kendinize söz verin .  </a:t>
            </a:r>
            <a:r>
              <a:rPr lang="tr-TR" sz="1800" b="1" i="1" dirty="0">
                <a:solidFill>
                  <a:srgbClr val="FFC000"/>
                </a:solidFill>
                <a:latin typeface="Comic Sans MS" panose="030F0702030302020204" pitchFamily="66" charset="0"/>
              </a:rPr>
              <a:t>Örneğin; en çok sosyal medyada vakit geçiriyorsanız bu aktiviteyi dersten önce ya da ders aralarında değil, dersten sonra yapın. </a:t>
            </a:r>
            <a:r>
              <a:rPr lang="tr-TR" sz="1800" dirty="0">
                <a:solidFill>
                  <a:srgbClr val="FFC000"/>
                </a:solidFill>
                <a:latin typeface="Comic Sans MS" panose="030F0702030302020204" pitchFamily="66" charset="0"/>
              </a:rPr>
              <a:t>Ödül olarak ayrıca hoşunuza giden başka bir şey da kullanabilirsiniz. Mesela; pasta yemek, sevdiğiniz bir arkadaşınızla konuşmak </a:t>
            </a:r>
            <a:r>
              <a:rPr lang="tr-TR" sz="1800" dirty="0" err="1">
                <a:solidFill>
                  <a:srgbClr val="FFC000"/>
                </a:solidFill>
                <a:latin typeface="Comic Sans MS" panose="030F0702030302020204" pitchFamily="66" charset="0"/>
              </a:rPr>
              <a:t>vb</a:t>
            </a:r>
            <a:r>
              <a:rPr lang="tr-TR" sz="1800" dirty="0">
                <a:solidFill>
                  <a:srgbClr val="FFC000"/>
                </a:solidFill>
                <a:latin typeface="Comic Sans MS" panose="030F0702030302020204" pitchFamily="66" charset="0"/>
              </a:rPr>
              <a:t>…</a:t>
            </a:r>
          </a:p>
          <a:p>
            <a:pPr algn="just"/>
            <a:endParaRPr lang="tr-TR" sz="1800" dirty="0">
              <a:solidFill>
                <a:srgbClr val="FFC000"/>
              </a:solidFill>
              <a:latin typeface="Comic Sans MS" panose="030F0702030302020204" pitchFamily="66" charset="0"/>
            </a:endParaRPr>
          </a:p>
        </p:txBody>
      </p:sp>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841" y="1124744"/>
            <a:ext cx="731520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171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774376"/>
            <a:ext cx="3313683" cy="2083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9592" y="1"/>
            <a:ext cx="1714772" cy="234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912453" y="1734343"/>
            <a:ext cx="7315200" cy="4191000"/>
          </a:xfrm>
        </p:spPr>
        <p:txBody>
          <a:bodyPr/>
          <a:lstStyle/>
          <a:p>
            <a:pPr algn="just"/>
            <a:r>
              <a:rPr lang="tr-TR" sz="1800" dirty="0">
                <a:solidFill>
                  <a:srgbClr val="92D050"/>
                </a:solidFill>
                <a:latin typeface="Comic Sans MS" panose="030F0702030302020204" pitchFamily="66" charset="0"/>
              </a:rPr>
              <a:t>7.2. Kendinizi ödüllendirdiğiniz kadar bazen  kendinize yaptırım uygulamak da etkili bir yöntemdir.  Ders çalışmak dışında en çok oyalandığınız  aktiviteyi yaparken geçirdiğiniz zamanı ders çalıştığınız süreye ekleyin. </a:t>
            </a:r>
            <a:r>
              <a:rPr lang="tr-TR" sz="1800" b="1" i="1" dirty="0">
                <a:solidFill>
                  <a:srgbClr val="92D050"/>
                </a:solidFill>
                <a:latin typeface="Comic Sans MS" panose="030F0702030302020204" pitchFamily="66" charset="0"/>
              </a:rPr>
              <a:t>Örneğin; oyun oynarken 15 dk. fazla oyalandığınızı fark ettiyseniz o 15 dakikayı ders çalıştığınız süreye ekleyin.</a:t>
            </a:r>
          </a:p>
          <a:p>
            <a:pPr marL="0" indent="0" algn="just">
              <a:buNone/>
            </a:pPr>
            <a:r>
              <a:rPr lang="tr-TR" sz="1800" dirty="0">
                <a:solidFill>
                  <a:srgbClr val="92D050"/>
                </a:solidFill>
                <a:latin typeface="Comic Sans MS" panose="030F0702030302020204" pitchFamily="66" charset="0"/>
              </a:rPr>
              <a:t>     Veya;</a:t>
            </a:r>
          </a:p>
          <a:p>
            <a:pPr algn="just"/>
            <a:r>
              <a:rPr lang="tr-TR" sz="1800" dirty="0">
                <a:solidFill>
                  <a:srgbClr val="92D050"/>
                </a:solidFill>
                <a:latin typeface="Comic Sans MS" panose="030F0702030302020204" pitchFamily="66" charset="0"/>
              </a:rPr>
              <a:t>Kendinize 25 dk. çalışma, 10 dk. ara şeklinde bir düzen belirleyin.  Gereksiz yere ara verdiğinizde ya da ders çalışmak yerine başka bir şeyle oyalandığınızda </a:t>
            </a:r>
            <a:r>
              <a:rPr lang="tr-TR" sz="1800" b="1" dirty="0">
                <a:solidFill>
                  <a:srgbClr val="92D050"/>
                </a:solidFill>
                <a:latin typeface="Comic Sans MS" panose="030F0702030302020204" pitchFamily="66" charset="0"/>
              </a:rPr>
              <a:t>20 dakikalık süreyi baştan başlatın.</a:t>
            </a:r>
          </a:p>
          <a:p>
            <a:pPr algn="just"/>
            <a:endParaRPr lang="tr-TR" sz="1800" dirty="0">
              <a:solidFill>
                <a:srgbClr val="92D050"/>
              </a:solidFill>
              <a:latin typeface="Comic Sans MS" panose="030F0702030302020204" pitchFamily="66" charset="0"/>
            </a:endParaRPr>
          </a:p>
          <a:p>
            <a:pPr algn="just"/>
            <a:endParaRPr lang="tr-TR" sz="1800" dirty="0">
              <a:solidFill>
                <a:srgbClr val="92D050"/>
              </a:solidFill>
              <a:latin typeface="Comic Sans MS" panose="030F0702030302020204" pitchFamily="66" charset="0"/>
            </a:endParaRP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841" y="770730"/>
            <a:ext cx="731520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78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5157192"/>
            <a:ext cx="2843808" cy="1694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268" y="4199"/>
            <a:ext cx="1692732" cy="2318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539552" y="1730744"/>
            <a:ext cx="8352743" cy="4191000"/>
          </a:xfrm>
        </p:spPr>
        <p:txBody>
          <a:bodyPr/>
          <a:lstStyle/>
          <a:p>
            <a:pPr algn="just"/>
            <a:r>
              <a:rPr lang="tr-TR" sz="1800" dirty="0">
                <a:solidFill>
                  <a:schemeClr val="accent2">
                    <a:lumMod val="75000"/>
                  </a:schemeClr>
                </a:solidFill>
                <a:latin typeface="Comic Sans MS" panose="030F0702030302020204" pitchFamily="66" charset="0"/>
              </a:rPr>
              <a:t>8. Farklı çalışma ve öğrenme yöntemleri kullanın.</a:t>
            </a:r>
          </a:p>
          <a:p>
            <a:pPr algn="just"/>
            <a:r>
              <a:rPr lang="tr-TR" sz="1800" b="1" dirty="0">
                <a:solidFill>
                  <a:schemeClr val="accent2">
                    <a:lumMod val="75000"/>
                  </a:schemeClr>
                </a:solidFill>
                <a:latin typeface="Comic Sans MS" panose="030F0702030302020204" pitchFamily="66" charset="0"/>
              </a:rPr>
              <a:t>8.1. Öğrenme Sonrasında Uyuma</a:t>
            </a:r>
            <a:r>
              <a:rPr lang="tr-TR" sz="1800" dirty="0">
                <a:solidFill>
                  <a:schemeClr val="accent2">
                    <a:lumMod val="75000"/>
                  </a:schemeClr>
                </a:solidFill>
                <a:latin typeface="Comic Sans MS" panose="030F0702030302020204" pitchFamily="66" charset="0"/>
              </a:rPr>
              <a:t>: Öğrenme işleminden hemen sonra, hafızaya aktardıklarınız çok taze durumdadır ve öğrendiklerinizi hızlı bir şekilde hatırlayabilirsiniz. Zaman geçtikçe, daha fazla şey yapar, okur ve öğrenirsiniz. </a:t>
            </a:r>
            <a:r>
              <a:rPr lang="tr-TR" sz="1800" b="1" dirty="0">
                <a:solidFill>
                  <a:schemeClr val="accent2">
                    <a:lumMod val="75000"/>
                  </a:schemeClr>
                </a:solidFill>
                <a:latin typeface="Comic Sans MS" panose="030F0702030302020204" pitchFamily="66" charset="0"/>
              </a:rPr>
              <a:t>Bu yüzden daha önceden öğrendiklerinizi hatırlamakta zorluk çekersiniz.</a:t>
            </a:r>
            <a:r>
              <a:rPr lang="tr-TR" sz="1800" dirty="0">
                <a:solidFill>
                  <a:schemeClr val="accent2">
                    <a:lumMod val="75000"/>
                  </a:schemeClr>
                </a:solidFill>
                <a:latin typeface="Comic Sans MS" panose="030F0702030302020204" pitchFamily="66" charset="0"/>
              </a:rPr>
              <a:t> Buna ek olarak, yeni anılar kırılgandır ve kolayca unutulabilir.</a:t>
            </a:r>
          </a:p>
          <a:p>
            <a:pPr algn="just"/>
            <a:r>
              <a:rPr lang="tr-TR" sz="1800" dirty="0">
                <a:solidFill>
                  <a:schemeClr val="accent2">
                    <a:lumMod val="75000"/>
                  </a:schemeClr>
                </a:solidFill>
                <a:latin typeface="Comic Sans MS" panose="030F0702030302020204" pitchFamily="66" charset="0"/>
              </a:rPr>
              <a:t>Öğrenme ve bellek ile ilgili 2006 yılında yayınlanan bir araştırma, </a:t>
            </a:r>
            <a:r>
              <a:rPr lang="tr-TR" sz="1800" b="1" i="1" dirty="0">
                <a:solidFill>
                  <a:schemeClr val="accent2">
                    <a:lumMod val="75000"/>
                  </a:schemeClr>
                </a:solidFill>
                <a:latin typeface="Comic Sans MS" panose="030F0702030302020204" pitchFamily="66" charset="0"/>
              </a:rPr>
              <a:t>bir şeyi öğrendikten sonra 3 saat içinde uyuyan öğrencilerin, 10 saate kadar uyumadan bekleyen gruba göre %16 daha fazla içerik hatırladığını buldu. </a:t>
            </a:r>
            <a:r>
              <a:rPr lang="tr-TR" sz="1800" dirty="0">
                <a:solidFill>
                  <a:schemeClr val="accent2">
                    <a:lumMod val="75000"/>
                  </a:schemeClr>
                </a:solidFill>
                <a:latin typeface="Comic Sans MS" panose="030F0702030302020204" pitchFamily="66" charset="0"/>
              </a:rPr>
              <a:t>Uykuya geçmek, muhtemelen öğrenilen içeriğe müdahale edebilecek pek çok çevre uyarısını ortadan kaldırarak hatırlamayı kolaylaştırır. </a:t>
            </a: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841" y="836712"/>
            <a:ext cx="731520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834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9965" y="0"/>
            <a:ext cx="1614035" cy="2210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467544" y="1700808"/>
            <a:ext cx="8424936" cy="5157192"/>
          </a:xfrm>
        </p:spPr>
        <p:txBody>
          <a:bodyPr/>
          <a:lstStyle/>
          <a:p>
            <a:pPr algn="just"/>
            <a:r>
              <a:rPr lang="tr-TR" sz="1800" b="1" dirty="0">
                <a:solidFill>
                  <a:schemeClr val="bg2">
                    <a:lumMod val="40000"/>
                    <a:lumOff val="60000"/>
                  </a:schemeClr>
                </a:solidFill>
                <a:latin typeface="Comic Sans MS" panose="030F0702030302020204" pitchFamily="66" charset="0"/>
              </a:rPr>
              <a:t>8.2.</a:t>
            </a:r>
            <a:r>
              <a:rPr lang="tr-TR" sz="1800" dirty="0">
                <a:solidFill>
                  <a:schemeClr val="bg2">
                    <a:lumMod val="40000"/>
                    <a:lumOff val="60000"/>
                  </a:schemeClr>
                </a:solidFill>
                <a:latin typeface="Comic Sans MS" panose="030F0702030302020204" pitchFamily="66" charset="0"/>
              </a:rPr>
              <a:t> </a:t>
            </a:r>
            <a:r>
              <a:rPr lang="tr-TR" sz="1800" b="1" dirty="0">
                <a:solidFill>
                  <a:schemeClr val="bg2">
                    <a:lumMod val="40000"/>
                    <a:lumOff val="60000"/>
                  </a:schemeClr>
                </a:solidFill>
                <a:latin typeface="Comic Sans MS" panose="030F0702030302020204" pitchFamily="66" charset="0"/>
              </a:rPr>
              <a:t>Ders çalışırken başkasına öğretiyormuş gibi yapın</a:t>
            </a:r>
            <a:r>
              <a:rPr lang="tr-TR" sz="1800" dirty="0">
                <a:solidFill>
                  <a:schemeClr val="bg2">
                    <a:lumMod val="40000"/>
                    <a:lumOff val="60000"/>
                  </a:schemeClr>
                </a:solidFill>
                <a:latin typeface="Comic Sans MS" panose="030F0702030302020204" pitchFamily="66" charset="0"/>
              </a:rPr>
              <a:t>: 124 öğrenci üzerinde yapılan bir araştırma çerçevesinde, tüm öğrencilere bir konu üzerinde 10 dakikalık bir ders anlatımı yapılmış. Sonrasında öğrenciler 4'lü gruplara ayrılmış ve gruplara şu şekilde görevler verilmiş:</a:t>
            </a:r>
          </a:p>
          <a:p>
            <a:pPr algn="just"/>
            <a:r>
              <a:rPr lang="tr-TR" sz="1800" dirty="0">
                <a:solidFill>
                  <a:schemeClr val="bg2">
                    <a:lumMod val="40000"/>
                    <a:lumOff val="60000"/>
                  </a:schemeClr>
                </a:solidFill>
                <a:latin typeface="Comic Sans MS" panose="030F0702030302020204" pitchFamily="66" charset="0"/>
              </a:rPr>
              <a:t>1. grup: 5 dakika boyunca bir odada tek başına kamera karşısına geçmişler ve konuyu hatırladıkları kadarıyla, sanki başkalarına anlatıyor gibi açıklamışlar.</a:t>
            </a:r>
          </a:p>
          <a:p>
            <a:pPr algn="just"/>
            <a:r>
              <a:rPr lang="tr-TR" sz="1800" dirty="0">
                <a:solidFill>
                  <a:schemeClr val="bg2">
                    <a:lumMod val="40000"/>
                    <a:lumOff val="60000"/>
                  </a:schemeClr>
                </a:solidFill>
                <a:latin typeface="Comic Sans MS" panose="030F0702030302020204" pitchFamily="66" charset="0"/>
              </a:rPr>
              <a:t>2. grup: Konuyla ilgili problemlerin bulunduğu birkaç test çözümü yapmışlar.</a:t>
            </a:r>
          </a:p>
          <a:p>
            <a:pPr algn="just"/>
            <a:r>
              <a:rPr lang="tr-TR" sz="1800" dirty="0">
                <a:solidFill>
                  <a:schemeClr val="bg2">
                    <a:lumMod val="40000"/>
                    <a:lumOff val="60000"/>
                  </a:schemeClr>
                </a:solidFill>
                <a:latin typeface="Comic Sans MS" panose="030F0702030302020204" pitchFamily="66" charset="0"/>
              </a:rPr>
              <a:t>3. grup: İlk grupla aynı koşullara alınmışlar, tek farkları ise konuyu ellerine verilen kağıttaki notlara bakarak anlatmışlar.</a:t>
            </a:r>
          </a:p>
          <a:p>
            <a:pPr algn="just"/>
            <a:r>
              <a:rPr lang="tr-TR" sz="1800" dirty="0">
                <a:solidFill>
                  <a:schemeClr val="bg2">
                    <a:lumMod val="40000"/>
                    <a:lumOff val="60000"/>
                  </a:schemeClr>
                </a:solidFill>
                <a:latin typeface="Comic Sans MS" panose="030F0702030302020204" pitchFamily="66" charset="0"/>
              </a:rPr>
              <a:t>4. grup: Bir kağıda konuyla ilgili hatırladıkları her şeyi yazmışlar.</a:t>
            </a:r>
          </a:p>
          <a:p>
            <a:pPr algn="just"/>
            <a:r>
              <a:rPr lang="tr-TR" sz="1800" dirty="0">
                <a:solidFill>
                  <a:schemeClr val="accent1">
                    <a:lumMod val="50000"/>
                  </a:schemeClr>
                </a:solidFill>
                <a:latin typeface="Comic Sans MS" panose="030F0702030302020204" pitchFamily="66" charset="0"/>
              </a:rPr>
              <a:t>Deneyden tam bir hafta sonra tüm katılımcılar tekrar bir araya getirilmiş ve konuyu ne kadar iyi anladıklarına yönelik bir teste tabi tutulmuşlar. </a:t>
            </a:r>
            <a:r>
              <a:rPr lang="tr-TR" sz="1800" b="1" dirty="0">
                <a:solidFill>
                  <a:schemeClr val="accent1">
                    <a:lumMod val="50000"/>
                  </a:schemeClr>
                </a:solidFill>
                <a:latin typeface="Comic Sans MS" panose="030F0702030302020204" pitchFamily="66" charset="0"/>
              </a:rPr>
              <a:t>Birinci grup en yüksek ortalamaya ulaşırken, dördüncü grup da onlara yakın bir ortalama tutturmuş; ikinci ve üçüncü grubun ortalamaları ise çok daha aşağıda kalmış.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4704"/>
            <a:ext cx="731520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7739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5623" y="0"/>
            <a:ext cx="2336011" cy="2276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İçerik Yer Tutucusu 2"/>
          <p:cNvSpPr>
            <a:spLocks noGrp="1"/>
          </p:cNvSpPr>
          <p:nvPr>
            <p:ph idx="1"/>
          </p:nvPr>
        </p:nvSpPr>
        <p:spPr>
          <a:xfrm>
            <a:off x="8450" y="1916832"/>
            <a:ext cx="7315200" cy="4191000"/>
          </a:xfrm>
        </p:spPr>
        <p:txBody>
          <a:bodyPr/>
          <a:lstStyle/>
          <a:p>
            <a:pPr algn="just"/>
            <a:r>
              <a:rPr lang="tr-TR" sz="1800" dirty="0">
                <a:solidFill>
                  <a:srgbClr val="FF3300"/>
                </a:solidFill>
                <a:latin typeface="Comic Sans MS" panose="030F0702030302020204" pitchFamily="66" charset="0"/>
              </a:rPr>
              <a:t>Bunun anlamı nedir? Bilim insanlarına göre bu durum, daha önceki pek çok araştırmanın sonucuyla da uyumlu. </a:t>
            </a:r>
            <a:r>
              <a:rPr lang="tr-TR" sz="1800" b="1" dirty="0">
                <a:solidFill>
                  <a:srgbClr val="FF3300"/>
                </a:solidFill>
                <a:latin typeface="Comic Sans MS" panose="030F0702030302020204" pitchFamily="66" charset="0"/>
              </a:rPr>
              <a:t>Bir konuyu başkalarına öğretmek veya öğretiyormuş gibi yapmak</a:t>
            </a:r>
            <a:r>
              <a:rPr lang="tr-TR" sz="1800" dirty="0">
                <a:solidFill>
                  <a:srgbClr val="FF3300"/>
                </a:solidFill>
                <a:latin typeface="Comic Sans MS" panose="030F0702030302020204" pitchFamily="66" charset="0"/>
              </a:rPr>
              <a:t>, bunu sesli olarak yapmıyor ve sadece bir kağıdın üzerine neler hatırladığınızı yazmaya çalışıyorsanız bile </a:t>
            </a:r>
            <a:r>
              <a:rPr lang="tr-TR" sz="1800" b="1" dirty="0">
                <a:solidFill>
                  <a:srgbClr val="FF3300"/>
                </a:solidFill>
                <a:latin typeface="Comic Sans MS" panose="030F0702030302020204" pitchFamily="66" charset="0"/>
              </a:rPr>
              <a:t>son derece etkili bir yöntemdir</a:t>
            </a:r>
            <a:r>
              <a:rPr lang="tr-TR" sz="1800" dirty="0">
                <a:solidFill>
                  <a:srgbClr val="FF3300"/>
                </a:solidFill>
                <a:latin typeface="Comic Sans MS" panose="030F0702030302020204" pitchFamily="66" charset="0"/>
              </a:rPr>
              <a:t>. </a:t>
            </a:r>
            <a:r>
              <a:rPr lang="tr-TR" sz="1800" b="1" i="1" dirty="0">
                <a:solidFill>
                  <a:srgbClr val="FF0000"/>
                </a:solidFill>
                <a:latin typeface="Comic Sans MS" panose="030F0702030302020204" pitchFamily="66" charset="0"/>
              </a:rPr>
              <a:t>Bu yöntemin başarılı olmasının nedeniyse, öğrenilen bilgiyi tekrar ortaya koymaya çalışma eyleminin, beyinde o bilgiye dair daha güçlü bağlantıların kurulmasını sağlaması.</a:t>
            </a:r>
          </a:p>
          <a:p>
            <a:pPr algn="just"/>
            <a:r>
              <a:rPr lang="tr-TR" sz="1800" dirty="0">
                <a:solidFill>
                  <a:srgbClr val="FF0000"/>
                </a:solidFill>
                <a:latin typeface="Comic Sans MS" panose="030F0702030302020204" pitchFamily="66" charset="0"/>
              </a:rPr>
              <a:t>Yani bir dahaki sefere </a:t>
            </a:r>
            <a:r>
              <a:rPr lang="tr-TR" sz="1800" dirty="0">
                <a:solidFill>
                  <a:srgbClr val="FF3300"/>
                </a:solidFill>
                <a:latin typeface="Comic Sans MS" panose="030F0702030302020204" pitchFamily="66" charset="0"/>
              </a:rPr>
              <a:t>bir konuyu öğrenmeye çalıştığınızda soru çözme yöntemine ve tekrar tekrar aynı konuyu okuyarak ezberlemeye çalışmak yerine, öğrendiğiniz kadarını kendi kendinize anlatmayı deneyin. </a:t>
            </a:r>
            <a:r>
              <a:rPr lang="tr-TR" sz="1800" b="1" dirty="0">
                <a:solidFill>
                  <a:srgbClr val="FF3300"/>
                </a:solidFill>
                <a:latin typeface="Comic Sans MS" panose="030F0702030302020204" pitchFamily="66" charset="0"/>
              </a:rPr>
              <a:t>Anlatımınızın zayıf kaldığını düşündüğünüzde de konunun o kısmına tekrar dönün ve sonrasında aynı yöntemi tekrar deneyin. </a:t>
            </a:r>
            <a:r>
              <a:rPr lang="tr-TR" sz="1800" dirty="0">
                <a:solidFill>
                  <a:srgbClr val="FF3300"/>
                </a:solidFill>
                <a:latin typeface="Comic Sans MS" panose="030F0702030302020204" pitchFamily="66" charset="0"/>
              </a:rPr>
              <a:t>Bunu yaparak daha hızlı ve etkili bir öğrenim sürecine girdiğinizi kendiniz de göreceksiniz.</a:t>
            </a:r>
          </a:p>
        </p:txBody>
      </p:sp>
    </p:spTree>
    <p:extLst>
      <p:ext uri="{BB962C8B-B14F-4D97-AF65-F5344CB8AC3E}">
        <p14:creationId xmlns:p14="http://schemas.microsoft.com/office/powerpoint/2010/main" val="3627136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827584" y="1868422"/>
            <a:ext cx="7315200" cy="4191000"/>
          </a:xfrm>
        </p:spPr>
        <p:txBody>
          <a:bodyPr/>
          <a:lstStyle/>
          <a:p>
            <a:pPr algn="just" eaLnBrk="1" hangingPunct="1">
              <a:lnSpc>
                <a:spcPct val="150000"/>
              </a:lnSpc>
            </a:pPr>
            <a:r>
              <a:rPr lang="tr-TR" altLang="tr-TR" sz="2000" b="1" dirty="0">
                <a:solidFill>
                  <a:srgbClr val="B92D14"/>
                </a:solidFill>
                <a:latin typeface="Comic Sans MS" panose="030F0702030302020204" pitchFamily="66" charset="0"/>
              </a:rPr>
              <a:t>Motivasyon</a:t>
            </a:r>
            <a:r>
              <a:rPr lang="tr-TR" altLang="tr-TR" sz="2000" dirty="0">
                <a:solidFill>
                  <a:srgbClr val="B92D14"/>
                </a:solidFill>
                <a:latin typeface="Comic Sans MS" panose="030F0702030302020204" pitchFamily="66" charset="0"/>
              </a:rPr>
              <a:t>, belli bir davranışı yapmak için gerekli olan nedenler ya da bir hedefi başarma arzusu şeklinde tanımlanabilir. Eğer ders çalışmak için yeterince motivasyonunuz varsa bir hedefiniz var ve bu hedefe doğru sizi itecek bir isteğe, dolayısıyla enerjiye sahipsiniz demektir. Motive olmuş bir öğrenci demek, belli bir ruh halini yakalamış öğrenci demektir. </a:t>
            </a:r>
            <a:endParaRPr lang="ru-RU" altLang="tr-TR" sz="2000" dirty="0">
              <a:solidFill>
                <a:srgbClr val="B92D14"/>
              </a:solidFill>
              <a:latin typeface="Comic Sans MS" panose="030F0702030302020204" pitchFamily="66" charset="0"/>
            </a:endParaRPr>
          </a:p>
        </p:txBody>
      </p:sp>
      <p:pic>
        <p:nvPicPr>
          <p:cNvPr id="3077" name="Picture 5" descr="Motivation as a key to business growth - Tap My Back: Employe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5085184"/>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9929" y="234280"/>
            <a:ext cx="1609725"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914400" y="2438400"/>
            <a:ext cx="7315200" cy="2430760"/>
          </a:xfrm>
        </p:spPr>
        <p:txBody>
          <a:bodyPr/>
          <a:lstStyle/>
          <a:p>
            <a:r>
              <a:rPr lang="tr-TR" sz="1800" b="1" dirty="0">
                <a:solidFill>
                  <a:schemeClr val="accent5">
                    <a:lumMod val="50000"/>
                  </a:schemeClr>
                </a:solidFill>
                <a:latin typeface="Comic Sans MS" panose="030F0702030302020204" pitchFamily="66" charset="0"/>
              </a:rPr>
              <a:t>8.3. Ara vererek çalışın: </a:t>
            </a:r>
            <a:r>
              <a:rPr lang="tr-TR" sz="1800" dirty="0">
                <a:solidFill>
                  <a:schemeClr val="accent5">
                    <a:lumMod val="50000"/>
                  </a:schemeClr>
                </a:solidFill>
                <a:latin typeface="Comic Sans MS" panose="030F0702030302020204" pitchFamily="66" charset="0"/>
              </a:rPr>
              <a:t>Bir seferde tüm çalışmanızı yapmak yerine dikkatiniz ne kadar süre devam ediyorsa o kadar çalışıp ardından 10-15 dakikalık aralar verin. Çalışmayı bir güne sıkıştırmak akademik performansta önemli düşüşe yol açmasının yanı sıra uykusuzluk, kaygı, depresyon, kas problemleri gibi  sağlık sorunlarına da neden olabilir. Kısa aralıklı yoğun çalışmalar, ara vermeden saatlerce çalışmaya göre daha kalıcı öğrenme sağlar. </a:t>
            </a:r>
            <a:endParaRPr lang="tr-TR" sz="1800" b="1" dirty="0">
              <a:solidFill>
                <a:schemeClr val="accent5">
                  <a:lumMod val="50000"/>
                </a:schemeClr>
              </a:solidFill>
              <a:latin typeface="Comic Sans MS" panose="030F0702030302020204" pitchFamily="66"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340768"/>
            <a:ext cx="731520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4609728"/>
            <a:ext cx="3179311" cy="22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1067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681" t="2522" r="1286" b="1731"/>
          <a:stretch/>
        </p:blipFill>
        <p:spPr bwMode="auto">
          <a:xfrm rot="16200000">
            <a:off x="3991283" y="-472678"/>
            <a:ext cx="1377458"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İçerik Yer Tutucusu 2"/>
          <p:cNvSpPr>
            <a:spLocks noGrp="1"/>
          </p:cNvSpPr>
          <p:nvPr>
            <p:ph idx="1"/>
          </p:nvPr>
        </p:nvSpPr>
        <p:spPr>
          <a:xfrm>
            <a:off x="647056" y="1700808"/>
            <a:ext cx="8496944" cy="4824536"/>
          </a:xfrm>
        </p:spPr>
        <p:txBody>
          <a:bodyPr/>
          <a:lstStyle/>
          <a:p>
            <a:pPr algn="just"/>
            <a:r>
              <a:rPr lang="tr-TR" sz="1800" b="1" dirty="0">
                <a:solidFill>
                  <a:srgbClr val="990099"/>
                </a:solidFill>
                <a:latin typeface="Comic Sans MS" panose="030F0702030302020204" pitchFamily="66" charset="0"/>
              </a:rPr>
              <a:t>8.4. Adım adım ilerleyin/konuyu parçalara bölerek çalışın. </a:t>
            </a:r>
            <a:r>
              <a:rPr lang="tr-TR" sz="1800" dirty="0">
                <a:solidFill>
                  <a:srgbClr val="990099"/>
                </a:solidFill>
                <a:latin typeface="Comic Sans MS" panose="030F0702030302020204" pitchFamily="66" charset="0"/>
              </a:rPr>
              <a:t>Diyelim ki Fen </a:t>
            </a:r>
            <a:r>
              <a:rPr lang="tr-TR" sz="1800" dirty="0" err="1">
                <a:solidFill>
                  <a:srgbClr val="990099"/>
                </a:solidFill>
                <a:latin typeface="Comic Sans MS" panose="030F0702030302020204" pitchFamily="66" charset="0"/>
              </a:rPr>
              <a:t>Bilimleri’nde</a:t>
            </a:r>
            <a:r>
              <a:rPr lang="tr-TR" sz="1800" dirty="0">
                <a:solidFill>
                  <a:srgbClr val="990099"/>
                </a:solidFill>
                <a:latin typeface="Comic Sans MS" panose="030F0702030302020204" pitchFamily="66" charset="0"/>
              </a:rPr>
              <a:t> «Basınç» konusuna çalışıyorsunuz. İki yol kullanabilirsiniz. </a:t>
            </a:r>
          </a:p>
          <a:p>
            <a:pPr algn="just"/>
            <a:r>
              <a:rPr lang="tr-TR" sz="1800" b="1" i="1" dirty="0">
                <a:solidFill>
                  <a:srgbClr val="990099"/>
                </a:solidFill>
                <a:latin typeface="Comic Sans MS" panose="030F0702030302020204" pitchFamily="66" charset="0"/>
              </a:rPr>
              <a:t>1. Yol: «Basınç konusunu tamamen kavramalıyım.»</a:t>
            </a:r>
          </a:p>
          <a:p>
            <a:pPr algn="just"/>
            <a:r>
              <a:rPr lang="tr-TR" sz="1800" b="1" i="1" dirty="0">
                <a:solidFill>
                  <a:srgbClr val="990099"/>
                </a:solidFill>
                <a:latin typeface="Comic Sans MS" panose="030F0702030302020204" pitchFamily="66" charset="0"/>
              </a:rPr>
              <a:t>2. Yol: «Önce katı basıncını kavramalıyım, sonra sırasıyla sıvı basıncını, gaz basıncını ve açık hava basıncını kavramalıyım.»  </a:t>
            </a:r>
          </a:p>
          <a:p>
            <a:pPr algn="just"/>
            <a:r>
              <a:rPr lang="tr-TR" sz="1800" b="1" dirty="0">
                <a:solidFill>
                  <a:srgbClr val="990099"/>
                </a:solidFill>
                <a:latin typeface="Comic Sans MS" panose="030F0702030302020204" pitchFamily="66" charset="0"/>
              </a:rPr>
              <a:t>Sizce çalışmalarınızın daha verimli olabilmesi için bu yolların hangisi daha etkilidir?</a:t>
            </a:r>
          </a:p>
          <a:p>
            <a:pPr algn="just"/>
            <a:r>
              <a:rPr lang="tr-TR" sz="1800" i="1" dirty="0">
                <a:solidFill>
                  <a:srgbClr val="990099"/>
                </a:solidFill>
                <a:latin typeface="Comic Sans MS" panose="030F0702030302020204" pitchFamily="66" charset="0"/>
              </a:rPr>
              <a:t>1. seçenekteki mantıkla hareket ederseniz önünüze büyük bir hedef koymuş olursunuz. Daha ilk konuyu anlamadığınızda bütün bir hedefinizi gerçekleştirememiş olur ve hayal kırıklığına uğrarsınız. Bu diğer konulara çalışma hevesinizi de kırar. </a:t>
            </a:r>
          </a:p>
          <a:p>
            <a:pPr algn="just"/>
            <a:r>
              <a:rPr lang="tr-TR" sz="1800" i="1" dirty="0">
                <a:solidFill>
                  <a:srgbClr val="990099"/>
                </a:solidFill>
                <a:latin typeface="Comic Sans MS" panose="030F0702030302020204" pitchFamily="66" charset="0"/>
              </a:rPr>
              <a:t>2. seçenekteyse konuyu alt başlıklara bölerek hem hedefi küçültmüş hem de tek seferde öğrenilecek bilgiyi azaltmış olursunuz. Bu da yorulmanızı engeller ve sonraki konu için daha motive olmanızı sağlar. Bu şekilde hangi alt başlıkta zorlandıysanız sadece o kısma eğilmeniz yeterli olur ve tüm konuyu anlamamış olmak yerine sadece «şu kısmını anlamadım» deme şansınız olur.  </a:t>
            </a:r>
          </a:p>
        </p:txBody>
      </p:sp>
    </p:spTree>
    <p:extLst>
      <p:ext uri="{BB962C8B-B14F-4D97-AF65-F5344CB8AC3E}">
        <p14:creationId xmlns:p14="http://schemas.microsoft.com/office/powerpoint/2010/main" val="3482068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3358" y="0"/>
            <a:ext cx="1609725"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683568" y="1772816"/>
            <a:ext cx="7762056" cy="4752528"/>
          </a:xfrm>
        </p:spPr>
        <p:txBody>
          <a:bodyPr/>
          <a:lstStyle/>
          <a:p>
            <a:pPr marL="0" indent="0">
              <a:buNone/>
            </a:pPr>
            <a:r>
              <a:rPr lang="tr-TR" sz="1800" b="1" dirty="0">
                <a:solidFill>
                  <a:srgbClr val="CCCC00"/>
                </a:solidFill>
                <a:latin typeface="Comic Sans MS" panose="030F0702030302020204" pitchFamily="66" charset="0"/>
              </a:rPr>
              <a:t>9. Tekrar yapın. </a:t>
            </a:r>
            <a:r>
              <a:rPr lang="tr-TR" sz="1800" dirty="0">
                <a:solidFill>
                  <a:srgbClr val="CCCC00"/>
                </a:solidFill>
                <a:latin typeface="Comic Sans MS" panose="030F0702030302020204" pitchFamily="66" charset="0"/>
              </a:rPr>
              <a:t>Bir öğrenme olayından sonra hatırlanan bilgi zaman geçtikçe hızla azalır. Tümüyle öğrenilmiş bilgiler bile sonraki 24 saat içinde tekrar edilmezse  %80 oranında unutulur. Düzenli tekrarlarla devam edecek bir program aşağıdaki düzenle uygulanabilir:</a:t>
            </a:r>
          </a:p>
          <a:p>
            <a:pPr marL="0" indent="0">
              <a:buNone/>
            </a:pPr>
            <a:r>
              <a:rPr lang="tr-TR" sz="1800" dirty="0">
                <a:solidFill>
                  <a:srgbClr val="CCCC00"/>
                </a:solidFill>
                <a:latin typeface="Comic Sans MS" panose="030F0702030302020204" pitchFamily="66" charset="0"/>
              </a:rPr>
              <a:t>1. Tekrar: Öğrenme çalışmasının hemen sonunda yapılacak 10 dakikalık bir tekrar hatırlanan miktarın 1 gün korunmasını sağlar.</a:t>
            </a:r>
          </a:p>
          <a:p>
            <a:pPr marL="0" indent="0">
              <a:buNone/>
            </a:pPr>
            <a:r>
              <a:rPr lang="tr-TR" sz="1800" dirty="0">
                <a:solidFill>
                  <a:srgbClr val="CCCC00"/>
                </a:solidFill>
                <a:latin typeface="Comic Sans MS" panose="030F0702030302020204" pitchFamily="66" charset="0"/>
              </a:rPr>
              <a:t>2. Tekrar: Öğrenme çalışmasından yaklaşık 24 saat sonra yapılacak 5-10 dakikalık bir tekrar öğrenilen bilgilerin 1 hafta hatırlanmasını sağlar.</a:t>
            </a:r>
          </a:p>
          <a:p>
            <a:pPr marL="0" indent="0">
              <a:buNone/>
            </a:pPr>
            <a:r>
              <a:rPr lang="tr-TR" sz="1800" dirty="0">
                <a:solidFill>
                  <a:srgbClr val="CCCC00"/>
                </a:solidFill>
                <a:latin typeface="Comic Sans MS" panose="030F0702030302020204" pitchFamily="66" charset="0"/>
              </a:rPr>
              <a:t>3. Tekrar: 1 hafta içinde yapılan 5-10 dakikalık tekrar öğrenilenlerin 1 ay hafızada kalmasını sağlar.</a:t>
            </a:r>
          </a:p>
          <a:p>
            <a:pPr marL="0" indent="0">
              <a:buNone/>
            </a:pPr>
            <a:r>
              <a:rPr lang="tr-TR" sz="1800" dirty="0">
                <a:solidFill>
                  <a:srgbClr val="CCCC00"/>
                </a:solidFill>
                <a:latin typeface="Comic Sans MS" panose="030F0702030302020204" pitchFamily="66" charset="0"/>
              </a:rPr>
              <a:t>4. Tekrar: Bilgi öğrenildikten 1 ay sonra yapılacak 5-10 dakikalık bir tekrar bilgilerin uzun süreli hafızaya yerleşmesini ve kalıcı olmasını sağlar. </a:t>
            </a:r>
          </a:p>
          <a:p>
            <a:pPr marL="0" indent="0">
              <a:buNone/>
            </a:pPr>
            <a:r>
              <a:rPr lang="tr-TR" sz="1800" b="1" dirty="0">
                <a:solidFill>
                  <a:schemeClr val="bg2"/>
                </a:solidFill>
                <a:latin typeface="Comic Sans MS" panose="030F0702030302020204" pitchFamily="66" charset="0"/>
              </a:rPr>
              <a:t>NOT: Sınav öncesi tekrarlarınızı son dakikaya kadar yapabilirsiniz Ancak son anda yeni bir şeyler öğrenmekten kaçının. Eski bilgilerle karıştırıp hata yapabilirsiniz. </a:t>
            </a:r>
          </a:p>
          <a:p>
            <a:pPr marL="0" indent="0">
              <a:buNone/>
            </a:pPr>
            <a:r>
              <a:rPr lang="tr-TR" sz="1800" dirty="0">
                <a:solidFill>
                  <a:srgbClr val="CCCC00"/>
                </a:solidFill>
                <a:latin typeface="Comic Sans MS" panose="030F0702030302020204" pitchFamily="66" charset="0"/>
              </a:rPr>
              <a:t> </a:t>
            </a:r>
            <a:endParaRPr lang="tr-TR" sz="1800" b="1" dirty="0">
              <a:solidFill>
                <a:srgbClr val="CCCC00"/>
              </a:solidFill>
              <a:latin typeface="Comic Sans MS" panose="030F0702030302020204" pitchFamily="66"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858961"/>
            <a:ext cx="731520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745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52220"/>
            <a:ext cx="25431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3089" y="-32333"/>
            <a:ext cx="1609725"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539552" y="1800325"/>
            <a:ext cx="8251304" cy="4608512"/>
          </a:xfrm>
        </p:spPr>
        <p:txBody>
          <a:bodyPr/>
          <a:lstStyle/>
          <a:p>
            <a:r>
              <a:rPr lang="tr-TR" sz="1800" b="1" dirty="0">
                <a:solidFill>
                  <a:srgbClr val="993300"/>
                </a:solidFill>
                <a:latin typeface="Comic Sans MS" panose="030F0702030302020204" pitchFamily="66" charset="0"/>
              </a:rPr>
              <a:t>10.Amaçlarınızı belirleyin: </a:t>
            </a:r>
            <a:r>
              <a:rPr lang="tr-TR" sz="1800" dirty="0">
                <a:solidFill>
                  <a:srgbClr val="993300"/>
                </a:solidFill>
                <a:latin typeface="Comic Sans MS" panose="030F0702030302020204" pitchFamily="66" charset="0"/>
              </a:rPr>
              <a:t>Kendinize bir amaçlar tablosu yapın. </a:t>
            </a:r>
          </a:p>
          <a:p>
            <a:r>
              <a:rPr lang="tr-TR" sz="1800" b="1" dirty="0">
                <a:solidFill>
                  <a:srgbClr val="993300"/>
                </a:solidFill>
                <a:latin typeface="Comic Sans MS" panose="030F0702030302020204" pitchFamily="66" charset="0"/>
              </a:rPr>
              <a:t>Bu haftaki amaçlarınız,</a:t>
            </a:r>
          </a:p>
          <a:p>
            <a:r>
              <a:rPr lang="tr-TR" sz="1800" b="1" dirty="0">
                <a:solidFill>
                  <a:srgbClr val="993300"/>
                </a:solidFill>
                <a:latin typeface="Comic Sans MS" panose="030F0702030302020204" pitchFamily="66" charset="0"/>
              </a:rPr>
              <a:t>Bu yılki amaçlarınız,</a:t>
            </a:r>
          </a:p>
          <a:p>
            <a:r>
              <a:rPr lang="tr-TR" sz="1800" b="1" dirty="0">
                <a:solidFill>
                  <a:srgbClr val="993300"/>
                </a:solidFill>
                <a:latin typeface="Comic Sans MS" panose="030F0702030302020204" pitchFamily="66" charset="0"/>
              </a:rPr>
              <a:t>5 sene sonraki amaçlarınız.</a:t>
            </a:r>
          </a:p>
          <a:p>
            <a:r>
              <a:rPr lang="tr-TR" sz="1800" dirty="0">
                <a:solidFill>
                  <a:srgbClr val="993300"/>
                </a:solidFill>
                <a:latin typeface="Comic Sans MS" panose="030F0702030302020204" pitchFamily="66" charset="0"/>
              </a:rPr>
              <a:t>Amaçlarınızı belirledikten sonra kendinize şu soruları sorun:</a:t>
            </a:r>
          </a:p>
          <a:p>
            <a:r>
              <a:rPr lang="tr-TR" sz="1800" b="1" dirty="0">
                <a:solidFill>
                  <a:srgbClr val="993300"/>
                </a:solidFill>
                <a:latin typeface="Comic Sans MS" panose="030F0702030302020204" pitchFamily="66" charset="0"/>
              </a:rPr>
              <a:t>Bu amaçlar arasında hangileri sizin için daha önemli ?</a:t>
            </a:r>
          </a:p>
          <a:p>
            <a:r>
              <a:rPr lang="tr-TR" sz="1800" b="1" dirty="0">
                <a:solidFill>
                  <a:srgbClr val="993300"/>
                </a:solidFill>
                <a:latin typeface="Comic Sans MS" panose="030F0702030302020204" pitchFamily="66" charset="0"/>
              </a:rPr>
              <a:t>Bu önemli amaçlarınızdan hangisi ya da hangileri sizi motive olmuş bir öğrenci yapabilir?</a:t>
            </a:r>
          </a:p>
          <a:p>
            <a:r>
              <a:rPr lang="tr-TR" sz="1800" b="1" dirty="0">
                <a:solidFill>
                  <a:srgbClr val="993300"/>
                </a:solidFill>
                <a:latin typeface="Comic Sans MS" panose="030F0702030302020204" pitchFamily="66" charset="0"/>
              </a:rPr>
              <a:t>Hangi amaçlarınızı başarılabilir görüyorsunuz? </a:t>
            </a:r>
          </a:p>
          <a:p>
            <a:r>
              <a:rPr lang="tr-TR" sz="1800" b="1" dirty="0">
                <a:solidFill>
                  <a:srgbClr val="993300"/>
                </a:solidFill>
                <a:latin typeface="Comic Sans MS" panose="030F0702030302020204" pitchFamily="66" charset="0"/>
              </a:rPr>
              <a:t>Bu amaçların başarılabilir olması için daha neler yapabilirsiniz?</a:t>
            </a:r>
          </a:p>
          <a:p>
            <a:r>
              <a:rPr lang="tr-TR" sz="1800" b="1" dirty="0">
                <a:solidFill>
                  <a:srgbClr val="993300"/>
                </a:solidFill>
                <a:latin typeface="Comic Sans MS" panose="030F0702030302020204" pitchFamily="66" charset="0"/>
              </a:rPr>
              <a:t>Derslerinizde gösterdiğiniz çaba amaçlarınızla doğru orantılı mı? </a:t>
            </a:r>
            <a:r>
              <a:rPr lang="tr-TR" sz="1800" dirty="0">
                <a:solidFill>
                  <a:srgbClr val="993300"/>
                </a:solidFill>
                <a:latin typeface="Comic Sans MS" panose="030F0702030302020204" pitchFamily="66" charset="0"/>
              </a:rPr>
              <a:t>(Örneğin; Tıp Fakültesine gitmek istiyorsanız Fen dersine yeterince önem veriyor musunuz?)</a:t>
            </a:r>
          </a:p>
          <a:p>
            <a:endParaRPr lang="tr-TR" sz="1800" dirty="0">
              <a:solidFill>
                <a:srgbClr val="993300"/>
              </a:solidFill>
              <a:latin typeface="Comic Sans MS" panose="030F0702030302020204" pitchFamily="66" charset="0"/>
            </a:endParaRPr>
          </a:p>
          <a:p>
            <a:endParaRPr lang="tr-TR" sz="1800" dirty="0">
              <a:solidFill>
                <a:srgbClr val="993300"/>
              </a:solidFill>
              <a:latin typeface="Comic Sans MS" panose="030F0702030302020204" pitchFamily="66" charset="0"/>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836712"/>
            <a:ext cx="731520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0703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50" y="153987"/>
            <a:ext cx="2727126" cy="2058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7925" y="0"/>
            <a:ext cx="1616075"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467544" y="2276872"/>
            <a:ext cx="8568952" cy="4191000"/>
          </a:xfrm>
        </p:spPr>
        <p:txBody>
          <a:bodyPr/>
          <a:lstStyle/>
          <a:p>
            <a:pPr algn="just"/>
            <a:r>
              <a:rPr lang="tr-TR" sz="1800" dirty="0">
                <a:solidFill>
                  <a:schemeClr val="accent1">
                    <a:lumMod val="50000"/>
                  </a:schemeClr>
                </a:solidFill>
                <a:latin typeface="Comic Sans MS" panose="030F0702030302020204" pitchFamily="66" charset="0"/>
              </a:rPr>
              <a:t>11. Plan Yapın: Birden çok iş ya da ders üzerinde aynı gün çalışmanız gerektiğinde hangisinden başlayacağınızı bilemediğiniz oluyor mu? </a:t>
            </a:r>
            <a:r>
              <a:rPr lang="tr-TR" sz="1800" b="1" i="1" dirty="0">
                <a:solidFill>
                  <a:schemeClr val="accent1">
                    <a:lumMod val="50000"/>
                  </a:schemeClr>
                </a:solidFill>
                <a:latin typeface="Comic Sans MS" panose="030F0702030302020204" pitchFamily="66" charset="0"/>
              </a:rPr>
              <a:t>Bu soruya yanıtınız «</a:t>
            </a:r>
            <a:r>
              <a:rPr lang="tr-TR" sz="1800" b="1" i="1" dirty="0" err="1">
                <a:solidFill>
                  <a:schemeClr val="accent1">
                    <a:lumMod val="50000"/>
                  </a:schemeClr>
                </a:solidFill>
                <a:latin typeface="Comic Sans MS" panose="030F0702030302020204" pitchFamily="66" charset="0"/>
              </a:rPr>
              <a:t>evet»se</a:t>
            </a:r>
            <a:r>
              <a:rPr lang="tr-TR" sz="1800" b="1" i="1" dirty="0">
                <a:solidFill>
                  <a:schemeClr val="accent1">
                    <a:lumMod val="50000"/>
                  </a:schemeClr>
                </a:solidFill>
                <a:latin typeface="Comic Sans MS" panose="030F0702030302020204" pitchFamily="66" charset="0"/>
              </a:rPr>
              <a:t> planlı çalışmadığınızı söylemek mümkündür.</a:t>
            </a:r>
            <a:r>
              <a:rPr lang="tr-TR" sz="1800" dirty="0">
                <a:solidFill>
                  <a:schemeClr val="accent1">
                    <a:lumMod val="50000"/>
                  </a:schemeClr>
                </a:solidFill>
                <a:latin typeface="Comic Sans MS" panose="030F0702030302020204" pitchFamily="66" charset="0"/>
              </a:rPr>
              <a:t> Birden çok dersi aynı gün çalışmak zorunda olmanın yarattığı ruhsal baskı, bunların herhangi birine dikkatinizi tümüyle vermenize engel olacaktır. Bu karmaşa ancak hangi işi ve hangi dersi hangi sırayla yapacağınıza kara vermekle yani plan yapmakla çözülebilir. Plan hazırlarken;</a:t>
            </a:r>
          </a:p>
          <a:p>
            <a:pPr algn="just"/>
            <a:r>
              <a:rPr lang="tr-TR" sz="1800" b="1" dirty="0">
                <a:solidFill>
                  <a:schemeClr val="accent1">
                    <a:lumMod val="50000"/>
                  </a:schemeClr>
                </a:solidFill>
                <a:latin typeface="Comic Sans MS" panose="030F0702030302020204" pitchFamily="66" charset="0"/>
              </a:rPr>
              <a:t>Günün hangi saatlerinde çalışacağınıza,</a:t>
            </a:r>
          </a:p>
          <a:p>
            <a:pPr algn="just"/>
            <a:r>
              <a:rPr lang="tr-TR" sz="1800" b="1" dirty="0">
                <a:solidFill>
                  <a:schemeClr val="accent1">
                    <a:lumMod val="50000"/>
                  </a:schemeClr>
                </a:solidFill>
                <a:latin typeface="Comic Sans MS" panose="030F0702030302020204" pitchFamily="66" charset="0"/>
              </a:rPr>
              <a:t>Hangi günler hangi derslere çalışacağınıza,</a:t>
            </a:r>
          </a:p>
          <a:p>
            <a:pPr algn="just"/>
            <a:r>
              <a:rPr lang="tr-TR" sz="1800" b="1" dirty="0">
                <a:solidFill>
                  <a:schemeClr val="accent1">
                    <a:lumMod val="50000"/>
                  </a:schemeClr>
                </a:solidFill>
                <a:latin typeface="Comic Sans MS" panose="030F0702030302020204" pitchFamily="66" charset="0"/>
              </a:rPr>
              <a:t>Planınızda yer verip tamamlayamadığınız derslerin telafisini ne zaman yapacağınıza,</a:t>
            </a:r>
          </a:p>
          <a:p>
            <a:pPr algn="just"/>
            <a:r>
              <a:rPr lang="tr-TR" sz="1800" b="1" dirty="0">
                <a:solidFill>
                  <a:schemeClr val="accent1">
                    <a:lumMod val="50000"/>
                  </a:schemeClr>
                </a:solidFill>
                <a:latin typeface="Comic Sans MS" panose="030F0702030302020204" pitchFamily="66" charset="0"/>
              </a:rPr>
              <a:t>Dinlenme ve eğlence faaliyetlerini günün hangi saati, ne kadar gerçekleştireceğinize,</a:t>
            </a:r>
          </a:p>
          <a:p>
            <a:pPr marL="0" indent="0" algn="just">
              <a:buNone/>
            </a:pPr>
            <a:r>
              <a:rPr lang="tr-TR" sz="1800" dirty="0">
                <a:solidFill>
                  <a:schemeClr val="accent1">
                    <a:lumMod val="50000"/>
                  </a:schemeClr>
                </a:solidFill>
                <a:latin typeface="Comic Sans MS" panose="030F0702030302020204" pitchFamily="66" charset="0"/>
              </a:rPr>
              <a:t>karar vermeniz gerekir. </a:t>
            </a:r>
          </a:p>
          <a:p>
            <a:pPr algn="just"/>
            <a:endParaRPr lang="tr-TR" sz="1800" dirty="0">
              <a:solidFill>
                <a:schemeClr val="accent1">
                  <a:lumMod val="50000"/>
                </a:schemeClr>
              </a:solidFill>
              <a:latin typeface="Comic Sans MS" panose="030F0702030302020204" pitchFamily="66"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196752"/>
            <a:ext cx="731520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4710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4622279"/>
            <a:ext cx="2224088"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3862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691680" y="548680"/>
            <a:ext cx="7308304" cy="715963"/>
          </a:xfrm>
        </p:spPr>
        <p:txBody>
          <a:bodyPr/>
          <a:lstStyle/>
          <a:p>
            <a:pPr algn="ctr" eaLnBrk="1" hangingPunct="1"/>
            <a:r>
              <a:rPr lang="tr-TR" altLang="tr-TR" sz="4000" dirty="0">
                <a:solidFill>
                  <a:srgbClr val="FF0000"/>
                </a:solidFill>
              </a:rPr>
              <a:t>Peki Siz Yeterince Motive Misiniz?</a:t>
            </a:r>
            <a:endParaRPr lang="en-US" altLang="tr-TR" sz="4000" dirty="0">
              <a:solidFill>
                <a:srgbClr val="FF0000"/>
              </a:solidFill>
            </a:endParaRPr>
          </a:p>
        </p:txBody>
      </p:sp>
      <p:sp>
        <p:nvSpPr>
          <p:cNvPr id="4099" name="Rectangle 3"/>
          <p:cNvSpPr>
            <a:spLocks noGrp="1" noChangeArrowheads="1"/>
          </p:cNvSpPr>
          <p:nvPr>
            <p:ph type="body" idx="1"/>
          </p:nvPr>
        </p:nvSpPr>
        <p:spPr>
          <a:xfrm>
            <a:off x="1835696" y="1630363"/>
            <a:ext cx="7079704" cy="4267200"/>
          </a:xfrm>
        </p:spPr>
        <p:txBody>
          <a:bodyPr/>
          <a:lstStyle/>
          <a:p>
            <a:pPr algn="just">
              <a:lnSpc>
                <a:spcPct val="150000"/>
              </a:lnSpc>
            </a:pPr>
            <a:r>
              <a:rPr lang="tr-TR" altLang="tr-TR" sz="1800" dirty="0">
                <a:solidFill>
                  <a:srgbClr val="4D4D4D"/>
                </a:solidFill>
                <a:latin typeface="Comic Sans MS" panose="030F0702030302020204" pitchFamily="66" charset="0"/>
              </a:rPr>
              <a:t>Motive olmak her an ders çalışma isteği ile dolup taşmak ya da kendini ders çalışmaya adamak demek değildir. Motive olmak, dersler görece zor ve sıkıcı olduğunda bile gereğini yerine getirmek ve bitirilmesi gereken konuları tamamlayabilmek demektir. Motivasyon, «başarma </a:t>
            </a:r>
            <a:r>
              <a:rPr lang="tr-TR" altLang="tr-TR" sz="1800" dirty="0" err="1">
                <a:solidFill>
                  <a:srgbClr val="4D4D4D"/>
                </a:solidFill>
                <a:latin typeface="Comic Sans MS" panose="030F0702030302020204" pitchFamily="66" charset="0"/>
              </a:rPr>
              <a:t>isteği»yle</a:t>
            </a:r>
            <a:r>
              <a:rPr lang="tr-TR" altLang="tr-TR" sz="1800" dirty="0">
                <a:solidFill>
                  <a:srgbClr val="4D4D4D"/>
                </a:solidFill>
                <a:latin typeface="Comic Sans MS" panose="030F0702030302020204" pitchFamily="66" charset="0"/>
              </a:rPr>
              <a:t> yakından ilişkilidir. Başarma isteği yüksek olanlar daha yüksek bir motivasyona sahip olur ve başladığı işi sonuna kadar götürür. </a:t>
            </a:r>
            <a:endParaRPr lang="en-US" altLang="tr-TR" sz="1800" dirty="0">
              <a:solidFill>
                <a:srgbClr val="4D4D4D"/>
              </a:solidFill>
              <a:latin typeface="Comic Sans MS" panose="030F0702030302020204" pitchFamily="66" charset="0"/>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2837" y="4604939"/>
            <a:ext cx="3312368" cy="2088232"/>
          </a:xfrm>
          <a:prstGeom prst="rect">
            <a:avLst/>
          </a:prstGeom>
          <a:noFill/>
          <a:ln>
            <a:noFill/>
          </a:ln>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0"/>
            <a:ext cx="2555776"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Başlık 1"/>
          <p:cNvSpPr>
            <a:spLocks noGrp="1"/>
          </p:cNvSpPr>
          <p:nvPr>
            <p:ph type="title"/>
          </p:nvPr>
        </p:nvSpPr>
        <p:spPr>
          <a:xfrm>
            <a:off x="1265590" y="1231303"/>
            <a:ext cx="7315200" cy="715962"/>
          </a:xfrm>
        </p:spPr>
        <p:txBody>
          <a:bodyPr/>
          <a:lstStyle/>
          <a:p>
            <a:pPr algn="ctr"/>
            <a:r>
              <a:rPr lang="tr-TR" sz="3600" dirty="0">
                <a:solidFill>
                  <a:schemeClr val="bg2">
                    <a:lumMod val="60000"/>
                    <a:lumOff val="40000"/>
                  </a:schemeClr>
                </a:solidFill>
              </a:rPr>
              <a:t>Başarma İsteği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174078733"/>
              </p:ext>
            </p:extLst>
          </p:nvPr>
        </p:nvGraphicFramePr>
        <p:xfrm>
          <a:off x="1259632" y="1988840"/>
          <a:ext cx="7315200" cy="4394200"/>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gridCol w="2994720">
                  <a:extLst>
                    <a:ext uri="{9D8B030D-6E8A-4147-A177-3AD203B41FA5}">
                      <a16:colId xmlns:a16="http://schemas.microsoft.com/office/drawing/2014/main" val="20002"/>
                    </a:ext>
                  </a:extLst>
                </a:gridCol>
              </a:tblGrid>
              <a:tr h="370840">
                <a:tc>
                  <a:txBody>
                    <a:bodyPr/>
                    <a:lstStyle/>
                    <a:p>
                      <a:endParaRPr lang="tr-TR" dirty="0"/>
                    </a:p>
                  </a:txBody>
                  <a:tcPr/>
                </a:tc>
                <a:tc>
                  <a:txBody>
                    <a:bodyPr/>
                    <a:lstStyle/>
                    <a:p>
                      <a:r>
                        <a:rPr lang="tr-TR" dirty="0"/>
                        <a:t>DÜŞÜK OLANLAR</a:t>
                      </a:r>
                    </a:p>
                  </a:txBody>
                  <a:tcPr/>
                </a:tc>
                <a:tc>
                  <a:txBody>
                    <a:bodyPr/>
                    <a:lstStyle/>
                    <a:p>
                      <a:r>
                        <a:rPr lang="tr-TR" dirty="0"/>
                        <a:t>YÜKSEK  OLANLAR</a:t>
                      </a:r>
                    </a:p>
                  </a:txBody>
                  <a:tcPr/>
                </a:tc>
                <a:extLst>
                  <a:ext uri="{0D108BD9-81ED-4DB2-BD59-A6C34878D82A}">
                    <a16:rowId xmlns:a16="http://schemas.microsoft.com/office/drawing/2014/main" val="10000"/>
                  </a:ext>
                </a:extLst>
              </a:tr>
              <a:tr h="370840">
                <a:tc>
                  <a:txBody>
                    <a:bodyPr/>
                    <a:lstStyle/>
                    <a:p>
                      <a:r>
                        <a:rPr lang="tr-TR" dirty="0">
                          <a:solidFill>
                            <a:srgbClr val="990099"/>
                          </a:solidFill>
                        </a:rPr>
                        <a:t>Amaç</a:t>
                      </a:r>
                    </a:p>
                  </a:txBody>
                  <a:tcPr/>
                </a:tc>
                <a:tc>
                  <a:txBody>
                    <a:bodyPr/>
                    <a:lstStyle/>
                    <a:p>
                      <a:r>
                        <a:rPr lang="tr-TR" dirty="0">
                          <a:solidFill>
                            <a:srgbClr val="990099"/>
                          </a:solidFill>
                        </a:rPr>
                        <a:t>Çok</a:t>
                      </a:r>
                      <a:r>
                        <a:rPr lang="tr-TR" baseline="0" dirty="0">
                          <a:solidFill>
                            <a:srgbClr val="990099"/>
                          </a:solidFill>
                        </a:rPr>
                        <a:t> kolay ya da zor amaçlar koyar. </a:t>
                      </a:r>
                      <a:endParaRPr lang="tr-TR" dirty="0">
                        <a:solidFill>
                          <a:srgbClr val="990099"/>
                        </a:solidFill>
                      </a:endParaRPr>
                    </a:p>
                  </a:txBody>
                  <a:tcPr/>
                </a:tc>
                <a:tc>
                  <a:txBody>
                    <a:bodyPr/>
                    <a:lstStyle/>
                    <a:p>
                      <a:r>
                        <a:rPr lang="tr-TR" dirty="0">
                          <a:solidFill>
                            <a:srgbClr val="990099"/>
                          </a:solidFill>
                        </a:rPr>
                        <a:t>Orta güçlükte amaçlar koyar. </a:t>
                      </a:r>
                    </a:p>
                  </a:txBody>
                  <a:tcPr/>
                </a:tc>
                <a:extLst>
                  <a:ext uri="{0D108BD9-81ED-4DB2-BD59-A6C34878D82A}">
                    <a16:rowId xmlns:a16="http://schemas.microsoft.com/office/drawing/2014/main" val="10001"/>
                  </a:ext>
                </a:extLst>
              </a:tr>
              <a:tr h="370840">
                <a:tc>
                  <a:txBody>
                    <a:bodyPr/>
                    <a:lstStyle/>
                    <a:p>
                      <a:r>
                        <a:rPr lang="tr-TR" dirty="0">
                          <a:solidFill>
                            <a:srgbClr val="990099"/>
                          </a:solidFill>
                        </a:rPr>
                        <a:t>Niyet</a:t>
                      </a:r>
                    </a:p>
                  </a:txBody>
                  <a:tcPr/>
                </a:tc>
                <a:tc>
                  <a:txBody>
                    <a:bodyPr/>
                    <a:lstStyle/>
                    <a:p>
                      <a:r>
                        <a:rPr lang="tr-TR" dirty="0">
                          <a:solidFill>
                            <a:srgbClr val="990099"/>
                          </a:solidFill>
                        </a:rPr>
                        <a:t>Öğrenmiş görünmeye</a:t>
                      </a:r>
                      <a:r>
                        <a:rPr lang="tr-TR" baseline="0" dirty="0">
                          <a:solidFill>
                            <a:srgbClr val="990099"/>
                          </a:solidFill>
                        </a:rPr>
                        <a:t> çalışır. </a:t>
                      </a:r>
                      <a:endParaRPr lang="tr-TR" dirty="0">
                        <a:solidFill>
                          <a:srgbClr val="990099"/>
                        </a:solidFill>
                      </a:endParaRPr>
                    </a:p>
                  </a:txBody>
                  <a:tcPr/>
                </a:tc>
                <a:tc>
                  <a:txBody>
                    <a:bodyPr/>
                    <a:lstStyle/>
                    <a:p>
                      <a:r>
                        <a:rPr lang="tr-TR" dirty="0">
                          <a:solidFill>
                            <a:srgbClr val="990099"/>
                          </a:solidFill>
                        </a:rPr>
                        <a:t>Gerçekten</a:t>
                      </a:r>
                      <a:r>
                        <a:rPr lang="tr-TR" baseline="0" dirty="0">
                          <a:solidFill>
                            <a:srgbClr val="990099"/>
                          </a:solidFill>
                        </a:rPr>
                        <a:t> öğrenmeye çalışır. </a:t>
                      </a:r>
                      <a:endParaRPr lang="tr-TR" dirty="0">
                        <a:solidFill>
                          <a:srgbClr val="990099"/>
                        </a:solidFill>
                      </a:endParaRPr>
                    </a:p>
                  </a:txBody>
                  <a:tcPr/>
                </a:tc>
                <a:extLst>
                  <a:ext uri="{0D108BD9-81ED-4DB2-BD59-A6C34878D82A}">
                    <a16:rowId xmlns:a16="http://schemas.microsoft.com/office/drawing/2014/main" val="10002"/>
                  </a:ext>
                </a:extLst>
              </a:tr>
              <a:tr h="370840">
                <a:tc>
                  <a:txBody>
                    <a:bodyPr/>
                    <a:lstStyle/>
                    <a:p>
                      <a:r>
                        <a:rPr lang="tr-TR" dirty="0">
                          <a:solidFill>
                            <a:srgbClr val="990099"/>
                          </a:solidFill>
                        </a:rPr>
                        <a:t>Yükleme</a:t>
                      </a:r>
                    </a:p>
                  </a:txBody>
                  <a:tcPr/>
                </a:tc>
                <a:tc>
                  <a:txBody>
                    <a:bodyPr/>
                    <a:lstStyle/>
                    <a:p>
                      <a:r>
                        <a:rPr lang="tr-TR" dirty="0">
                          <a:solidFill>
                            <a:srgbClr val="990099"/>
                          </a:solidFill>
                        </a:rPr>
                        <a:t>Başarı ve başarısızlığı</a:t>
                      </a:r>
                      <a:r>
                        <a:rPr lang="tr-TR" baseline="0" dirty="0">
                          <a:solidFill>
                            <a:srgbClr val="990099"/>
                          </a:solidFill>
                        </a:rPr>
                        <a:t> , öğretmen ve şans gibi dış etkenlere yükler. </a:t>
                      </a:r>
                      <a:endParaRPr lang="tr-TR" dirty="0">
                        <a:solidFill>
                          <a:srgbClr val="990099"/>
                        </a:solidFill>
                      </a:endParaRPr>
                    </a:p>
                  </a:txBody>
                  <a:tcPr/>
                </a:tc>
                <a:tc>
                  <a:txBody>
                    <a:bodyPr/>
                    <a:lstStyle/>
                    <a:p>
                      <a:r>
                        <a:rPr lang="tr-TR" dirty="0">
                          <a:solidFill>
                            <a:srgbClr val="990099"/>
                          </a:solidFill>
                        </a:rPr>
                        <a:t>Çabaya yükleme yapar. </a:t>
                      </a:r>
                    </a:p>
                  </a:txBody>
                  <a:tcPr/>
                </a:tc>
                <a:extLst>
                  <a:ext uri="{0D108BD9-81ED-4DB2-BD59-A6C34878D82A}">
                    <a16:rowId xmlns:a16="http://schemas.microsoft.com/office/drawing/2014/main" val="10003"/>
                  </a:ext>
                </a:extLst>
              </a:tr>
              <a:tr h="370840">
                <a:tc>
                  <a:txBody>
                    <a:bodyPr/>
                    <a:lstStyle/>
                    <a:p>
                      <a:r>
                        <a:rPr lang="tr-TR" dirty="0">
                          <a:solidFill>
                            <a:srgbClr val="990099"/>
                          </a:solidFill>
                        </a:rPr>
                        <a:t>Güçlüklere Karşı Tavır</a:t>
                      </a:r>
                    </a:p>
                  </a:txBody>
                  <a:tcPr/>
                </a:tc>
                <a:tc>
                  <a:txBody>
                    <a:bodyPr/>
                    <a:lstStyle/>
                    <a:p>
                      <a:r>
                        <a:rPr lang="tr-TR" dirty="0">
                          <a:solidFill>
                            <a:srgbClr val="990099"/>
                          </a:solidFill>
                        </a:rPr>
                        <a:t>Güçlükle karşılaşınca çaresizlik ve yılgınlık hisseder. </a:t>
                      </a:r>
                    </a:p>
                  </a:txBody>
                  <a:tcPr/>
                </a:tc>
                <a:tc>
                  <a:txBody>
                    <a:bodyPr/>
                    <a:lstStyle/>
                    <a:p>
                      <a:r>
                        <a:rPr lang="tr-TR" dirty="0">
                          <a:solidFill>
                            <a:srgbClr val="990099"/>
                          </a:solidFill>
                        </a:rPr>
                        <a:t>Güçlüğü aşmaya çabalar. </a:t>
                      </a:r>
                    </a:p>
                  </a:txBody>
                  <a:tcPr/>
                </a:tc>
                <a:extLst>
                  <a:ext uri="{0D108BD9-81ED-4DB2-BD59-A6C34878D82A}">
                    <a16:rowId xmlns:a16="http://schemas.microsoft.com/office/drawing/2014/main" val="10004"/>
                  </a:ext>
                </a:extLst>
              </a:tr>
              <a:tr h="370840">
                <a:tc>
                  <a:txBody>
                    <a:bodyPr/>
                    <a:lstStyle/>
                    <a:p>
                      <a:r>
                        <a:rPr lang="tr-TR" dirty="0">
                          <a:solidFill>
                            <a:srgbClr val="990099"/>
                          </a:solidFill>
                        </a:rPr>
                        <a:t>Yeterlik</a:t>
                      </a:r>
                      <a:r>
                        <a:rPr lang="tr-TR" baseline="0" dirty="0">
                          <a:solidFill>
                            <a:srgbClr val="990099"/>
                          </a:solidFill>
                        </a:rPr>
                        <a:t> Duygusu</a:t>
                      </a:r>
                      <a:endParaRPr lang="tr-TR" dirty="0">
                        <a:solidFill>
                          <a:srgbClr val="990099"/>
                        </a:solidFill>
                      </a:endParaRPr>
                    </a:p>
                  </a:txBody>
                  <a:tcPr/>
                </a:tc>
                <a:tc>
                  <a:txBody>
                    <a:bodyPr/>
                    <a:lstStyle/>
                    <a:p>
                      <a:r>
                        <a:rPr lang="tr-TR" dirty="0">
                          <a:solidFill>
                            <a:srgbClr val="990099"/>
                          </a:solidFill>
                        </a:rPr>
                        <a:t>Kendilerini</a:t>
                      </a:r>
                      <a:r>
                        <a:rPr lang="tr-TR" baseline="0" dirty="0">
                          <a:solidFill>
                            <a:srgbClr val="990099"/>
                          </a:solidFill>
                        </a:rPr>
                        <a:t> kolayca yetersiz hisseder. </a:t>
                      </a:r>
                      <a:endParaRPr lang="tr-TR" dirty="0">
                        <a:solidFill>
                          <a:srgbClr val="990099"/>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990099"/>
                          </a:solidFill>
                          <a:effectLst/>
                          <a:uLnTx/>
                          <a:uFillTx/>
                          <a:latin typeface="+mn-lt"/>
                          <a:ea typeface="+mn-ea"/>
                          <a:cs typeface="+mn-cs"/>
                        </a:rPr>
                        <a:t>Gelişmiş yeterlilik duyguları vardır. </a:t>
                      </a:r>
                    </a:p>
                    <a:p>
                      <a:endParaRPr lang="tr-TR" dirty="0">
                        <a:solidFill>
                          <a:srgbClr val="990099"/>
                        </a:solidFill>
                      </a:endParaRPr>
                    </a:p>
                  </a:txBody>
                  <a:tcPr/>
                </a:tc>
                <a:extLst>
                  <a:ext uri="{0D108BD9-81ED-4DB2-BD59-A6C34878D82A}">
                    <a16:rowId xmlns:a16="http://schemas.microsoft.com/office/drawing/2014/main" val="10005"/>
                  </a:ext>
                </a:extLst>
              </a:tr>
            </a:tbl>
          </a:graphicData>
        </a:graphic>
      </p:graphicFrame>
      <p:sp>
        <p:nvSpPr>
          <p:cNvPr id="3" name="Metin kutusu 2"/>
          <p:cNvSpPr txBox="1"/>
          <p:nvPr/>
        </p:nvSpPr>
        <p:spPr>
          <a:xfrm>
            <a:off x="2491275" y="461862"/>
            <a:ext cx="4863832" cy="861774"/>
          </a:xfrm>
          <a:prstGeom prst="rect">
            <a:avLst/>
          </a:prstGeom>
          <a:noFill/>
        </p:spPr>
        <p:txBody>
          <a:bodyPr wrap="none" rtlCol="0">
            <a:spAutoFit/>
          </a:bodyPr>
          <a:lstStyle/>
          <a:p>
            <a:r>
              <a:rPr lang="tr-TR" sz="5000" dirty="0">
                <a:solidFill>
                  <a:schemeClr val="accent1">
                    <a:lumMod val="50000"/>
                  </a:schemeClr>
                </a:solidFill>
                <a:latin typeface="Comic Sans MS" panose="030F0702030302020204" pitchFamily="66" charset="0"/>
              </a:rPr>
              <a:t>Siz Hangisisiniz</a:t>
            </a:r>
          </a:p>
        </p:txBody>
      </p:sp>
    </p:spTree>
    <p:extLst>
      <p:ext uri="{BB962C8B-B14F-4D97-AF65-F5344CB8AC3E}">
        <p14:creationId xmlns:p14="http://schemas.microsoft.com/office/powerpoint/2010/main" val="1457810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47664" y="1268760"/>
            <a:ext cx="7315200" cy="715962"/>
          </a:xfrm>
        </p:spPr>
        <p:txBody>
          <a:bodyPr/>
          <a:lstStyle/>
          <a:p>
            <a:pPr algn="ctr"/>
            <a:r>
              <a:rPr lang="tr-TR" dirty="0">
                <a:solidFill>
                  <a:schemeClr val="accent1">
                    <a:lumMod val="75000"/>
                  </a:schemeClr>
                </a:solidFill>
              </a:rPr>
              <a:t>Motive Olmuş Öğrenciler Bunu Nasıl Başarıyor?</a:t>
            </a:r>
          </a:p>
        </p:txBody>
      </p:sp>
      <p:sp>
        <p:nvSpPr>
          <p:cNvPr id="3" name="İçerik Yer Tutucusu 2"/>
          <p:cNvSpPr>
            <a:spLocks noGrp="1"/>
          </p:cNvSpPr>
          <p:nvPr>
            <p:ph idx="1"/>
          </p:nvPr>
        </p:nvSpPr>
        <p:spPr>
          <a:xfrm>
            <a:off x="914400" y="2438400"/>
            <a:ext cx="7762056" cy="2070720"/>
          </a:xfrm>
        </p:spPr>
        <p:txBody>
          <a:bodyPr/>
          <a:lstStyle/>
          <a:p>
            <a:pPr algn="just"/>
            <a:r>
              <a:rPr lang="tr-TR" sz="2000" dirty="0">
                <a:solidFill>
                  <a:srgbClr val="990099"/>
                </a:solidFill>
                <a:latin typeface="Comic Sans MS" panose="030F0702030302020204" pitchFamily="66" charset="0"/>
              </a:rPr>
              <a:t>İnsanlar 2 şekilde motive olurlar. </a:t>
            </a:r>
          </a:p>
          <a:p>
            <a:pPr algn="just"/>
            <a:r>
              <a:rPr lang="tr-TR" sz="2000" dirty="0">
                <a:solidFill>
                  <a:srgbClr val="990099"/>
                </a:solidFill>
                <a:latin typeface="Comic Sans MS" panose="030F0702030302020204" pitchFamily="66" charset="0"/>
              </a:rPr>
              <a:t>1.Başarmaları gereken işten gerçekten zevk alırlar. Bunu bazı derslerde siz de yaşamışsınızdır. Bu dersleri sadece sorumluluğunuz olduğu için çalışmazsınız. Aynı zamanda o derste olmaktan, o konuda konuşmaktan ya da etkinlik yapmaktan zevk alırsınız.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221088"/>
            <a:ext cx="4248472" cy="263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021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986408" y="1628800"/>
            <a:ext cx="7315200" cy="2856722"/>
          </a:xfrm>
        </p:spPr>
        <p:txBody>
          <a:bodyPr/>
          <a:lstStyle/>
          <a:p>
            <a:pPr algn="just" eaLnBrk="1" hangingPunct="1">
              <a:lnSpc>
                <a:spcPct val="150000"/>
              </a:lnSpc>
            </a:pPr>
            <a:r>
              <a:rPr lang="tr-TR" altLang="tr-TR" sz="2000" dirty="0">
                <a:solidFill>
                  <a:srgbClr val="FF3300"/>
                </a:solidFill>
                <a:latin typeface="Comic Sans MS" panose="030F0702030302020204" pitchFamily="66" charset="0"/>
              </a:rPr>
              <a:t>2. İnsanlar kendilerini sıkıntıya sokacak bir durumdan kaçınmak yani acıdan kaçmak için de motive olabilirler. Bir konuyu sevmeseniz bile onu tamamlamadığınız takdirde düşük not alacağınızı ya da istediğiniz liseyi kazanma ihtimalinizin düşeceğini düşünmek sizi motive eder. </a:t>
            </a:r>
            <a:endParaRPr lang="ru-RU" altLang="tr-TR" sz="2000" dirty="0">
              <a:solidFill>
                <a:srgbClr val="FF3300"/>
              </a:solidFill>
              <a:latin typeface="Comic Sans MS" panose="030F0702030302020204" pitchFamily="66"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280127"/>
            <a:ext cx="4392488" cy="239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1075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648" y="1124744"/>
            <a:ext cx="7308304" cy="715963"/>
          </a:xfrm>
        </p:spPr>
        <p:txBody>
          <a:bodyPr/>
          <a:lstStyle/>
          <a:p>
            <a:pPr algn="ctr" eaLnBrk="1" hangingPunct="1"/>
            <a:r>
              <a:rPr lang="tr-TR" altLang="tr-TR" sz="4000" dirty="0">
                <a:solidFill>
                  <a:srgbClr val="FF0000"/>
                </a:solidFill>
              </a:rPr>
              <a:t>Motivasyon Kaybı Nedir?</a:t>
            </a:r>
            <a:endParaRPr lang="en-US" altLang="tr-TR" sz="4000" dirty="0">
              <a:solidFill>
                <a:srgbClr val="FF0000"/>
              </a:solidFill>
            </a:endParaRPr>
          </a:p>
        </p:txBody>
      </p:sp>
      <p:sp>
        <p:nvSpPr>
          <p:cNvPr id="4099" name="Rectangle 3"/>
          <p:cNvSpPr>
            <a:spLocks noGrp="1" noChangeArrowheads="1"/>
          </p:cNvSpPr>
          <p:nvPr>
            <p:ph type="body" idx="1"/>
          </p:nvPr>
        </p:nvSpPr>
        <p:spPr>
          <a:xfrm>
            <a:off x="1259632" y="1916832"/>
            <a:ext cx="7079704" cy="2160240"/>
          </a:xfrm>
        </p:spPr>
        <p:txBody>
          <a:bodyPr/>
          <a:lstStyle/>
          <a:p>
            <a:pPr algn="just">
              <a:lnSpc>
                <a:spcPct val="150000"/>
              </a:lnSpc>
            </a:pPr>
            <a:r>
              <a:rPr lang="tr-TR" altLang="tr-TR" sz="2000" dirty="0">
                <a:solidFill>
                  <a:srgbClr val="FFC000"/>
                </a:solidFill>
                <a:latin typeface="Comic Sans MS" panose="030F0702030302020204" pitchFamily="66" charset="0"/>
              </a:rPr>
              <a:t>Motivasyon kaybını bir işi başarmaya karşı isteksizlik ya da direnç olarak tanımlayabiliriz. Motivasyon kaybını çok değer verdiğiniz bir şeyin kaybı olarak düşünebilirsiniz. Bu kayıp sonucunda hissedeceğiniz duygular; endişe, karmaşa, belirsizlik, öfke ya da kararsızlık olabilir. </a:t>
            </a:r>
          </a:p>
          <a:p>
            <a:pPr marL="0" indent="0" algn="just">
              <a:lnSpc>
                <a:spcPct val="150000"/>
              </a:lnSpc>
              <a:buNone/>
            </a:pPr>
            <a:endParaRPr lang="en-US" altLang="tr-TR" sz="1800" dirty="0">
              <a:solidFill>
                <a:srgbClr val="4D4D4D"/>
              </a:solidFill>
              <a:latin typeface="Comic Sans MS" panose="030F0702030302020204" pitchFamily="66"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525" y="4437112"/>
            <a:ext cx="4032448" cy="233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2280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276872"/>
            <a:ext cx="332345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Başlık 1"/>
          <p:cNvSpPr>
            <a:spLocks noGrp="1"/>
          </p:cNvSpPr>
          <p:nvPr>
            <p:ph type="title"/>
          </p:nvPr>
        </p:nvSpPr>
        <p:spPr>
          <a:xfrm>
            <a:off x="1857649" y="980728"/>
            <a:ext cx="7315200" cy="715962"/>
          </a:xfrm>
        </p:spPr>
        <p:txBody>
          <a:bodyPr/>
          <a:lstStyle/>
          <a:p>
            <a:pPr algn="ctr"/>
            <a:r>
              <a:rPr lang="tr-TR" dirty="0">
                <a:solidFill>
                  <a:srgbClr val="CC0000"/>
                </a:solidFill>
              </a:rPr>
              <a:t>Derslere Karşı Motivasyon Kaybı Nasıl Oluşur?</a:t>
            </a:r>
          </a:p>
        </p:txBody>
      </p:sp>
      <p:sp>
        <p:nvSpPr>
          <p:cNvPr id="3" name="İçerik Yer Tutucusu 2"/>
          <p:cNvSpPr>
            <a:spLocks noGrp="1"/>
          </p:cNvSpPr>
          <p:nvPr>
            <p:ph idx="1"/>
          </p:nvPr>
        </p:nvSpPr>
        <p:spPr>
          <a:xfrm>
            <a:off x="250676" y="2348880"/>
            <a:ext cx="7315200" cy="4191000"/>
          </a:xfrm>
        </p:spPr>
        <p:txBody>
          <a:bodyPr/>
          <a:lstStyle/>
          <a:p>
            <a:r>
              <a:rPr lang="tr-TR" sz="1800" dirty="0">
                <a:solidFill>
                  <a:srgbClr val="FF0000"/>
                </a:solidFill>
                <a:latin typeface="Comic Sans MS" panose="030F0702030302020204" pitchFamily="66" charset="0"/>
              </a:rPr>
              <a:t>Konuların gittikçe farklılaşması,</a:t>
            </a:r>
          </a:p>
          <a:p>
            <a:r>
              <a:rPr lang="tr-TR" sz="1800" dirty="0">
                <a:solidFill>
                  <a:srgbClr val="000000"/>
                </a:solidFill>
                <a:latin typeface="Comic Sans MS" panose="030F0702030302020204" pitchFamily="66" charset="0"/>
              </a:rPr>
              <a:t>Görece zorlaşması,</a:t>
            </a:r>
          </a:p>
          <a:p>
            <a:r>
              <a:rPr lang="tr-TR" sz="1800" dirty="0">
                <a:solidFill>
                  <a:srgbClr val="FF0000"/>
                </a:solidFill>
                <a:latin typeface="Comic Sans MS" panose="030F0702030302020204" pitchFamily="66" charset="0"/>
              </a:rPr>
              <a:t>Bazı sorumlulukların derslerin önüne geçmesi,</a:t>
            </a:r>
          </a:p>
          <a:p>
            <a:r>
              <a:rPr lang="tr-TR" sz="1800" dirty="0">
                <a:solidFill>
                  <a:srgbClr val="000000"/>
                </a:solidFill>
                <a:latin typeface="Comic Sans MS" panose="030F0702030302020204" pitchFamily="66" charset="0"/>
              </a:rPr>
              <a:t>Üst üste düşük notlar almanız,</a:t>
            </a:r>
          </a:p>
          <a:p>
            <a:r>
              <a:rPr lang="tr-TR" sz="1800" dirty="0">
                <a:solidFill>
                  <a:srgbClr val="FF0000"/>
                </a:solidFill>
                <a:latin typeface="Comic Sans MS" panose="030F0702030302020204" pitchFamily="66" charset="0"/>
              </a:rPr>
              <a:t>Konularda geri kalmanız,</a:t>
            </a:r>
          </a:p>
          <a:p>
            <a:r>
              <a:rPr lang="tr-TR" sz="1800" dirty="0">
                <a:solidFill>
                  <a:srgbClr val="000000"/>
                </a:solidFill>
                <a:latin typeface="Comic Sans MS" panose="030F0702030302020204" pitchFamily="66" charset="0"/>
              </a:rPr>
              <a:t>Hedeflerinizle ilgisiz etkinliklere fazla zaman ayırmanız,</a:t>
            </a:r>
          </a:p>
          <a:p>
            <a:r>
              <a:rPr lang="tr-TR" sz="1800" dirty="0">
                <a:solidFill>
                  <a:srgbClr val="FF0000"/>
                </a:solidFill>
                <a:latin typeface="Comic Sans MS" panose="030F0702030302020204" pitchFamily="66" charset="0"/>
              </a:rPr>
              <a:t>Kendi yeterliliğinizle ilgili inancınızı kaybetmeniz,</a:t>
            </a:r>
          </a:p>
          <a:p>
            <a:r>
              <a:rPr lang="tr-TR" sz="1800" dirty="0">
                <a:solidFill>
                  <a:srgbClr val="000000"/>
                </a:solidFill>
                <a:latin typeface="Comic Sans MS" panose="030F0702030302020204" pitchFamily="66" charset="0"/>
              </a:rPr>
              <a:t>Başkalarının sizinle ilgili düşüncelerini fazlaca önemsemeniz,</a:t>
            </a:r>
          </a:p>
          <a:p>
            <a:r>
              <a:rPr lang="tr-TR" sz="1800" dirty="0">
                <a:solidFill>
                  <a:srgbClr val="FF0000"/>
                </a:solidFill>
                <a:latin typeface="Comic Sans MS" panose="030F0702030302020204" pitchFamily="66" charset="0"/>
              </a:rPr>
              <a:t>Hata yapma korkusu,</a:t>
            </a:r>
          </a:p>
          <a:p>
            <a:r>
              <a:rPr lang="tr-TR" sz="1800" dirty="0">
                <a:solidFill>
                  <a:srgbClr val="000000"/>
                </a:solidFill>
                <a:latin typeface="Comic Sans MS" panose="030F0702030302020204" pitchFamily="66" charset="0"/>
              </a:rPr>
              <a:t>Daha önemli şeyler var inancı,</a:t>
            </a:r>
          </a:p>
          <a:p>
            <a:r>
              <a:rPr lang="tr-TR" sz="1800" dirty="0">
                <a:solidFill>
                  <a:srgbClr val="FF0000"/>
                </a:solidFill>
                <a:latin typeface="Comic Sans MS" panose="030F0702030302020204" pitchFamily="66" charset="0"/>
              </a:rPr>
              <a:t>Öğrendiğiniz konuyu  anlamlandırmakta zorlanmanız,</a:t>
            </a:r>
          </a:p>
          <a:p>
            <a:r>
              <a:rPr lang="tr-TR" sz="1800" dirty="0">
                <a:solidFill>
                  <a:srgbClr val="000000"/>
                </a:solidFill>
                <a:latin typeface="Comic Sans MS" panose="030F0702030302020204" pitchFamily="66" charset="0"/>
              </a:rPr>
              <a:t>Çabuk pes etmeniz sonucu olmuş olabilir.</a:t>
            </a:r>
            <a:r>
              <a:rPr lang="tr-TR" sz="1800" b="1" dirty="0">
                <a:solidFill>
                  <a:srgbClr val="FF0000"/>
                </a:solidFill>
                <a:latin typeface="Comic Sans MS" panose="030F0702030302020204" pitchFamily="66" charset="0"/>
              </a:rPr>
              <a:t> </a:t>
            </a:r>
          </a:p>
          <a:p>
            <a:endParaRPr lang="tr-TR" sz="1800" dirty="0">
              <a:latin typeface="Comic Sans MS" panose="030F0702030302020204" pitchFamily="66" charset="0"/>
            </a:endParaRPr>
          </a:p>
          <a:p>
            <a:endParaRPr lang="tr-TR" dirty="0"/>
          </a:p>
          <a:p>
            <a:endParaRPr lang="tr-TR" dirty="0"/>
          </a:p>
        </p:txBody>
      </p:sp>
    </p:spTree>
    <p:extLst>
      <p:ext uri="{BB962C8B-B14F-4D97-AF65-F5344CB8AC3E}">
        <p14:creationId xmlns:p14="http://schemas.microsoft.com/office/powerpoint/2010/main" val="3062347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444208" y="4740115"/>
            <a:ext cx="2688753"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32656"/>
            <a:ext cx="1828800"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Başlık 1"/>
          <p:cNvSpPr>
            <a:spLocks noGrp="1"/>
          </p:cNvSpPr>
          <p:nvPr>
            <p:ph type="title"/>
          </p:nvPr>
        </p:nvSpPr>
        <p:spPr>
          <a:xfrm>
            <a:off x="755576" y="1614541"/>
            <a:ext cx="7315200" cy="715962"/>
          </a:xfrm>
        </p:spPr>
        <p:txBody>
          <a:bodyPr/>
          <a:lstStyle/>
          <a:p>
            <a:pPr algn="ctr"/>
            <a:r>
              <a:rPr lang="tr-TR" dirty="0">
                <a:solidFill>
                  <a:srgbClr val="CC0000"/>
                </a:solidFill>
              </a:rPr>
              <a:t>Motivasyon Nasıl Kazanılır</a:t>
            </a:r>
          </a:p>
        </p:txBody>
      </p:sp>
      <p:sp>
        <p:nvSpPr>
          <p:cNvPr id="3" name="İçerik Yer Tutucusu 2"/>
          <p:cNvSpPr>
            <a:spLocks noGrp="1"/>
          </p:cNvSpPr>
          <p:nvPr>
            <p:ph idx="1"/>
          </p:nvPr>
        </p:nvSpPr>
        <p:spPr>
          <a:xfrm>
            <a:off x="251520" y="2420888"/>
            <a:ext cx="7603232" cy="4191000"/>
          </a:xfrm>
        </p:spPr>
        <p:txBody>
          <a:bodyPr/>
          <a:lstStyle/>
          <a:p>
            <a:pPr marL="457200" lvl="0" indent="-457200" algn="just">
              <a:buFont typeface="+mj-lt"/>
              <a:buAutoNum type="arabicPeriod"/>
            </a:pPr>
            <a:r>
              <a:rPr lang="tr-TR" sz="2000" dirty="0">
                <a:solidFill>
                  <a:schemeClr val="accent1">
                    <a:lumMod val="60000"/>
                    <a:lumOff val="40000"/>
                  </a:schemeClr>
                </a:solidFill>
                <a:latin typeface="Comic Sans MS" panose="030F0702030302020204" pitchFamily="66" charset="0"/>
              </a:rPr>
              <a:t>Motivasyon kaybedildiğine göre kazanılabilir de… Motivasyonunuzu kaybetmeniz bir gecede olmadığına göre bulmanız da bir günde ya da bir denemede olmayacaktır. Bunun zaman alacak bir iş olduğunu bilmelisiniz. </a:t>
            </a:r>
          </a:p>
          <a:p>
            <a:pPr marL="457200" lvl="0" indent="-457200" algn="just">
              <a:buFont typeface="+mj-lt"/>
              <a:buAutoNum type="arabicPeriod"/>
            </a:pPr>
            <a:r>
              <a:rPr lang="tr-TR" sz="2000" dirty="0">
                <a:solidFill>
                  <a:schemeClr val="accent6"/>
                </a:solidFill>
                <a:latin typeface="Comic Sans MS" panose="030F0702030302020204" pitchFamily="66" charset="0"/>
              </a:rPr>
              <a:t>Çok değer verdiğiniz bir eşyanızı kaybettiğinizi düşünün. Onun yaşadığınız mekanlardan birinde olduğunu biliyorsunuz ancak bulamıyorsunuz. Fakat bilirsiniz ki kayıp eşyaları, rahatlamış ve konsantre olmuş zamanlarınızda bulabilirsiniz. Bunun gibi motivasyonunuzu geri kazanmanız için de gerginlik ve kaygıdan uzaklaşmayı başarmak ve dikkatini geliştirmeniz gerekebilir. </a:t>
            </a:r>
          </a:p>
        </p:txBody>
      </p:sp>
    </p:spTree>
    <p:extLst>
      <p:ext uri="{BB962C8B-B14F-4D97-AF65-F5344CB8AC3E}">
        <p14:creationId xmlns:p14="http://schemas.microsoft.com/office/powerpoint/2010/main" val="1033700332"/>
      </p:ext>
    </p:extLst>
  </p:cSld>
  <p:clrMapOvr>
    <a:masterClrMapping/>
  </p:clrMapOvr>
</p:sld>
</file>

<file path=ppt/theme/theme1.xml><?xml version="1.0" encoding="utf-8"?>
<a:theme xmlns:a="http://schemas.openxmlformats.org/drawingml/2006/main" name="powerpoint-template">
  <a:themeElements>
    <a:clrScheme name="">
      <a:dk1>
        <a:srgbClr val="808080"/>
      </a:dk1>
      <a:lt1>
        <a:srgbClr val="FFFFFF"/>
      </a:lt1>
      <a:dk2>
        <a:srgbClr val="FFFFFF"/>
      </a:dk2>
      <a:lt2>
        <a:srgbClr val="66143F"/>
      </a:lt2>
      <a:accent1>
        <a:srgbClr val="EB006C"/>
      </a:accent1>
      <a:accent2>
        <a:srgbClr val="FD9B19"/>
      </a:accent2>
      <a:accent3>
        <a:srgbClr val="FFFFFF"/>
      </a:accent3>
      <a:accent4>
        <a:srgbClr val="6C6C6C"/>
      </a:accent4>
      <a:accent5>
        <a:srgbClr val="F3AABA"/>
      </a:accent5>
      <a:accent6>
        <a:srgbClr val="E58C16"/>
      </a:accent6>
      <a:hlink>
        <a:srgbClr val="FF0707"/>
      </a:hlink>
      <a:folHlink>
        <a:srgbClr val="5F5F5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642</TotalTime>
  <Words>2141</Words>
  <Application>Microsoft Office PowerPoint</Application>
  <PresentationFormat>Ekran Gösterisi (4:3)</PresentationFormat>
  <Paragraphs>120</Paragraphs>
  <Slides>25</Slides>
  <Notes>5</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25</vt:i4>
      </vt:variant>
    </vt:vector>
  </HeadingPairs>
  <TitlesOfParts>
    <vt:vector size="30" baseType="lpstr">
      <vt:lpstr>Arial</vt:lpstr>
      <vt:lpstr>Comic Sans MS</vt:lpstr>
      <vt:lpstr>Microsoft Sans Serif</vt:lpstr>
      <vt:lpstr>Wingdings</vt:lpstr>
      <vt:lpstr>powerpoint-template</vt:lpstr>
      <vt:lpstr>MOTİVASYON  </vt:lpstr>
      <vt:lpstr>PowerPoint Sunusu</vt:lpstr>
      <vt:lpstr>Peki Siz Yeterince Motive Misiniz?</vt:lpstr>
      <vt:lpstr>Başarma İsteği</vt:lpstr>
      <vt:lpstr>Motive Olmuş Öğrenciler Bunu Nasıl Başarıyor?</vt:lpstr>
      <vt:lpstr>PowerPoint Sunusu</vt:lpstr>
      <vt:lpstr>Motivasyon Kaybı Nedir?</vt:lpstr>
      <vt:lpstr>Derslere Karşı Motivasyon Kaybı Nasıl Oluşur?</vt:lpstr>
      <vt:lpstr>Motivasyon Nasıl Kazanılır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MOTİVASYON</dc:title>
  <dc:creator>Murat Metin</dc:creator>
  <cp:lastModifiedBy>merve calık</cp:lastModifiedBy>
  <cp:revision>102</cp:revision>
  <dcterms:created xsi:type="dcterms:W3CDTF">2020-04-06T21:07:48Z</dcterms:created>
  <dcterms:modified xsi:type="dcterms:W3CDTF">2020-05-02T16:25:22Z</dcterms:modified>
</cp:coreProperties>
</file>